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26"/>
  </p:notesMasterIdLst>
  <p:sldIdLst>
    <p:sldId id="258" r:id="rId2"/>
    <p:sldId id="326" r:id="rId3"/>
    <p:sldId id="264" r:id="rId4"/>
    <p:sldId id="270" r:id="rId5"/>
    <p:sldId id="272" r:id="rId6"/>
    <p:sldId id="274" r:id="rId7"/>
    <p:sldId id="276" r:id="rId8"/>
    <p:sldId id="292" r:id="rId9"/>
    <p:sldId id="278" r:id="rId10"/>
    <p:sldId id="280" r:id="rId11"/>
    <p:sldId id="294" r:id="rId12"/>
    <p:sldId id="298" r:id="rId13"/>
    <p:sldId id="323" r:id="rId14"/>
    <p:sldId id="324" r:id="rId15"/>
    <p:sldId id="300" r:id="rId16"/>
    <p:sldId id="302" r:id="rId17"/>
    <p:sldId id="327" r:id="rId18"/>
    <p:sldId id="306" r:id="rId19"/>
    <p:sldId id="308" r:id="rId20"/>
    <p:sldId id="310" r:id="rId21"/>
    <p:sldId id="328" r:id="rId22"/>
    <p:sldId id="314" r:id="rId23"/>
    <p:sldId id="321" r:id="rId24"/>
    <p:sldId id="32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A7D24-FA48-8EE7-0C39-87FF027BAB87}" name="Carlotta Castelluccio" initials="CC" userId="S::cacaste@microsoft.com::65068f5c-5da7-4e69-ae78-237c0570ad33" providerId="AD"/>
  <p188:author id="{9ECBD5AA-5144-67D8-263A-4AAA6FF1572B}" name="medewan" initials="me" userId="S::medewan_leeds.ac.uk#ext#@microsoft.onmicrosoft.com::b6d459f3-5ede-44a4-8167-0f08165665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BA202-E8CC-46AB-8488-E792646F0B6D}" v="228" dt="2022-03-14T09:44:18.762"/>
    <p1510:client id="{42B134D2-DDE8-1CEF-B334-B92241B46774}" v="1" dt="2022-03-14T09:38:57.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99" autoAdjust="0"/>
  </p:normalViewPr>
  <p:slideViewPr>
    <p:cSldViewPr snapToGrid="0">
      <p:cViewPr varScale="1">
        <p:scale>
          <a:sx n="63" d="100"/>
          <a:sy n="63" d="100"/>
        </p:scale>
        <p:origin x="996"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hyperlink" Target="https://aka.ms/vscode-remote/download/extension" TargetMode="External"/><Relationship Id="rId2" Type="http://schemas.openxmlformats.org/officeDocument/2006/relationships/hyperlink" Target="https://code.visualstudio.com/" TargetMode="External"/><Relationship Id="rId1" Type="http://schemas.openxmlformats.org/officeDocument/2006/relationships/hyperlink" Target="https://www.docker.com/get-start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docker.com/get-started" TargetMode="External"/><Relationship Id="rId2" Type="http://schemas.openxmlformats.org/officeDocument/2006/relationships/hyperlink" Target="https://aka.ms/vscode-remote/download/extension" TargetMode="External"/><Relationship Id="rId1" Type="http://schemas.openxmlformats.org/officeDocument/2006/relationships/hyperlink" Target="https://code.visualstudio.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0B16F-3D61-49F6-9214-50920F5CA217}"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FA9D278E-0B06-4956-AC3C-4627B39B4C1E}">
      <dgm:prSet/>
      <dgm:spPr/>
      <dgm:t>
        <a:bodyPr/>
        <a:lstStyle/>
        <a:p>
          <a:pPr>
            <a:lnSpc>
              <a:spcPct val="100000"/>
            </a:lnSpc>
          </a:pPr>
          <a:r>
            <a:rPr lang="en-US">
              <a:latin typeface="Segoe UI Semibold"/>
              <a:cs typeface="Arial"/>
            </a:rPr>
            <a:t>Docker</a:t>
          </a:r>
          <a:endParaRPr lang="en-US">
            <a:cs typeface="Arial"/>
          </a:endParaRPr>
        </a:p>
      </dgm:t>
    </dgm:pt>
    <dgm:pt modelId="{E6C7AAB7-CE14-4850-97C5-F2E6D8879C5B}" type="parTrans" cxnId="{DC77B726-1B38-4057-AEF3-1EE504B0B4D5}">
      <dgm:prSet/>
      <dgm:spPr/>
      <dgm:t>
        <a:bodyPr/>
        <a:lstStyle/>
        <a:p>
          <a:endParaRPr lang="en-US"/>
        </a:p>
      </dgm:t>
    </dgm:pt>
    <dgm:pt modelId="{13C18905-3432-4CB3-9AF8-DF6FFC25B84C}" type="sibTrans" cxnId="{DC77B726-1B38-4057-AEF3-1EE504B0B4D5}">
      <dgm:prSet/>
      <dgm:spPr/>
      <dgm:t>
        <a:bodyPr/>
        <a:lstStyle/>
        <a:p>
          <a:endParaRPr lang="en-US"/>
        </a:p>
      </dgm:t>
    </dgm:pt>
    <dgm:pt modelId="{51050DDD-92B3-42E6-BA14-117BEFBC887C}">
      <dgm:prSet/>
      <dgm:spPr/>
      <dgm:t>
        <a:bodyPr/>
        <a:lstStyle/>
        <a:p>
          <a:pPr>
            <a:lnSpc>
              <a:spcPct val="100000"/>
            </a:lnSpc>
          </a:pPr>
          <a:r>
            <a:rPr lang="es-MX" dirty="0">
              <a:cs typeface="Arial"/>
            </a:rPr>
            <a:t>Instale y configure </a:t>
          </a:r>
          <a:r>
            <a:rPr lang="en-US" dirty="0">
              <a:cs typeface="Arial"/>
              <a:hlinkClick xmlns:r="http://schemas.openxmlformats.org/officeDocument/2006/relationships" r:id="rId1"/>
            </a:rPr>
            <a:t>Docker</a:t>
          </a:r>
          <a:r>
            <a:rPr lang="en-US" dirty="0">
              <a:cs typeface="Arial"/>
            </a:rPr>
            <a:t> </a:t>
          </a:r>
          <a:r>
            <a:rPr lang="es-MX" dirty="0">
              <a:cs typeface="Arial"/>
            </a:rPr>
            <a:t>para su sistema operativo</a:t>
          </a:r>
          <a:endParaRPr lang="en-US" dirty="0">
            <a:cs typeface="Arial"/>
          </a:endParaRPr>
        </a:p>
      </dgm:t>
    </dgm:pt>
    <dgm:pt modelId="{E8F395C8-8580-4600-A9AF-73D49B94B983}" type="parTrans" cxnId="{0EA9A90E-7AE2-40EE-8A5B-F491167868F7}">
      <dgm:prSet/>
      <dgm:spPr/>
      <dgm:t>
        <a:bodyPr/>
        <a:lstStyle/>
        <a:p>
          <a:endParaRPr lang="en-US"/>
        </a:p>
      </dgm:t>
    </dgm:pt>
    <dgm:pt modelId="{A4C4F594-CE5A-4BFF-BB17-DFC54CDFC0E3}" type="sibTrans" cxnId="{0EA9A90E-7AE2-40EE-8A5B-F491167868F7}">
      <dgm:prSet/>
      <dgm:spPr/>
      <dgm:t>
        <a:bodyPr/>
        <a:lstStyle/>
        <a:p>
          <a:endParaRPr lang="en-US"/>
        </a:p>
      </dgm:t>
    </dgm:pt>
    <dgm:pt modelId="{82D05AC2-8D86-4F05-96D7-73DB3DD3D3A0}">
      <dgm:prSet phldr="0"/>
      <dgm:spPr/>
      <dgm:t>
        <a:bodyPr/>
        <a:lstStyle/>
        <a:p>
          <a:pPr rtl="0">
            <a:lnSpc>
              <a:spcPct val="100000"/>
            </a:lnSpc>
          </a:pPr>
          <a:r>
            <a:rPr lang="en-US">
              <a:latin typeface="Segoe UI Semibold"/>
              <a:cs typeface="Arial"/>
            </a:rPr>
            <a:t>VS Code</a:t>
          </a:r>
          <a:endParaRPr lang="en-US">
            <a:cs typeface="Arial"/>
          </a:endParaRPr>
        </a:p>
      </dgm:t>
    </dgm:pt>
    <dgm:pt modelId="{41B627BC-B572-481A-920D-23FB406E2CE8}" type="parTrans" cxnId="{722A8F54-F0B8-4932-8D47-EBE97A60D3D4}">
      <dgm:prSet/>
      <dgm:spPr/>
      <dgm:t>
        <a:bodyPr/>
        <a:lstStyle/>
        <a:p>
          <a:endParaRPr lang="en-US"/>
        </a:p>
      </dgm:t>
    </dgm:pt>
    <dgm:pt modelId="{26149987-FD64-4882-A7C2-A37D71902181}" type="sibTrans" cxnId="{722A8F54-F0B8-4932-8D47-EBE97A60D3D4}">
      <dgm:prSet/>
      <dgm:spPr/>
      <dgm:t>
        <a:bodyPr/>
        <a:lstStyle/>
        <a:p>
          <a:endParaRPr lang="en-US"/>
        </a:p>
      </dgm:t>
    </dgm:pt>
    <dgm:pt modelId="{D828C484-3176-4F32-B6DB-DD5EF407E7EA}">
      <dgm:prSet/>
      <dgm:spPr/>
      <dgm:t>
        <a:bodyPr/>
        <a:lstStyle/>
        <a:p>
          <a:pPr>
            <a:lnSpc>
              <a:spcPct val="100000"/>
            </a:lnSpc>
          </a:pPr>
          <a:r>
            <a:rPr lang="en-US" dirty="0" err="1">
              <a:cs typeface="Arial"/>
            </a:rPr>
            <a:t>Instale</a:t>
          </a:r>
          <a:r>
            <a:rPr lang="en-US" dirty="0">
              <a:cs typeface="Arial"/>
            </a:rPr>
            <a:t> </a:t>
          </a:r>
          <a:r>
            <a:rPr lang="en-US" dirty="0">
              <a:cs typeface="Arial"/>
              <a:hlinkClick xmlns:r="http://schemas.openxmlformats.org/officeDocument/2006/relationships" r:id="rId2"/>
            </a:rPr>
            <a:t>VS Code </a:t>
          </a:r>
          <a:r>
            <a:rPr lang="en-US" dirty="0">
              <a:cs typeface="Arial"/>
            </a:rPr>
            <a:t>y </a:t>
          </a:r>
          <a:r>
            <a:rPr lang="en-US" dirty="0" err="1">
              <a:cs typeface="Arial"/>
            </a:rPr>
            <a:t>el</a:t>
          </a:r>
          <a:r>
            <a:rPr lang="en-US" dirty="0">
              <a:cs typeface="Arial"/>
            </a:rPr>
            <a:t> </a:t>
          </a:r>
          <a:r>
            <a:rPr lang="en-US" dirty="0" err="1">
              <a:cs typeface="Arial"/>
            </a:rPr>
            <a:t>paquete</a:t>
          </a:r>
          <a:r>
            <a:rPr lang="en-US" dirty="0">
              <a:cs typeface="Arial"/>
            </a:rPr>
            <a:t> de </a:t>
          </a:r>
          <a:r>
            <a:rPr lang="en-US" dirty="0" err="1">
              <a:cs typeface="Arial"/>
            </a:rPr>
            <a:t>extensión</a:t>
          </a:r>
          <a:r>
            <a:rPr lang="en-US" dirty="0">
              <a:cs typeface="Arial"/>
            </a:rPr>
            <a:t> </a:t>
          </a:r>
          <a:r>
            <a:rPr lang="en-US" dirty="0">
              <a:cs typeface="Arial"/>
              <a:hlinkClick xmlns:r="http://schemas.openxmlformats.org/officeDocument/2006/relationships" r:id="rId3"/>
            </a:rPr>
            <a:t>Remote Development </a:t>
          </a:r>
          <a:endParaRPr lang="en-US" dirty="0">
            <a:cs typeface="Arial"/>
          </a:endParaRPr>
        </a:p>
      </dgm:t>
    </dgm:pt>
    <dgm:pt modelId="{29FD1D50-4559-40C6-9FEB-DC063389A612}" type="parTrans" cxnId="{B488900D-225B-488C-B012-FBDE412CABBB}">
      <dgm:prSet/>
      <dgm:spPr/>
      <dgm:t>
        <a:bodyPr/>
        <a:lstStyle/>
        <a:p>
          <a:endParaRPr lang="en-US"/>
        </a:p>
      </dgm:t>
    </dgm:pt>
    <dgm:pt modelId="{E3E5FF8D-B454-491A-8D59-D0C598DD2055}" type="sibTrans" cxnId="{B488900D-225B-488C-B012-FBDE412CABBB}">
      <dgm:prSet/>
      <dgm:spPr/>
      <dgm:t>
        <a:bodyPr/>
        <a:lstStyle/>
        <a:p>
          <a:endParaRPr lang="en-US"/>
        </a:p>
      </dgm:t>
    </dgm:pt>
    <dgm:pt modelId="{665C2882-9776-4255-B071-850B3F757D83}">
      <dgm:prSet/>
      <dgm:spPr/>
      <dgm:t>
        <a:bodyPr/>
        <a:lstStyle/>
        <a:p>
          <a:pPr rtl="0">
            <a:lnSpc>
              <a:spcPct val="100000"/>
            </a:lnSpc>
          </a:pPr>
          <a:r>
            <a:rPr lang="en-US" dirty="0" err="1">
              <a:latin typeface="Segoe UI Semibold"/>
              <a:cs typeface="Arial"/>
            </a:rPr>
            <a:t>Agregue</a:t>
          </a:r>
          <a:r>
            <a:rPr lang="en-US" dirty="0">
              <a:latin typeface="Segoe UI Semibold"/>
              <a:cs typeface="Arial"/>
            </a:rPr>
            <a:t> </a:t>
          </a:r>
          <a:r>
            <a:rPr lang="en-US" dirty="0" err="1">
              <a:latin typeface="Segoe UI Semibold"/>
              <a:cs typeface="Arial"/>
            </a:rPr>
            <a:t>archivos</a:t>
          </a:r>
          <a:r>
            <a:rPr lang="en-US" dirty="0">
              <a:latin typeface="Segoe UI Semibold"/>
              <a:cs typeface="Arial"/>
            </a:rPr>
            <a:t> de </a:t>
          </a:r>
          <a:r>
            <a:rPr lang="en-US" dirty="0" err="1">
              <a:latin typeface="Segoe UI Semibold"/>
              <a:cs typeface="Arial"/>
            </a:rPr>
            <a:t>configuración</a:t>
          </a:r>
          <a:endParaRPr lang="en-US" dirty="0">
            <a:cs typeface="Arial"/>
          </a:endParaRPr>
        </a:p>
      </dgm:t>
    </dgm:pt>
    <dgm:pt modelId="{A66EAF30-F594-4D6C-AC28-6F640944C88C}" type="parTrans" cxnId="{1E9CBD5C-DD6C-4243-8467-45524FCDFE70}">
      <dgm:prSet/>
      <dgm:spPr/>
      <dgm:t>
        <a:bodyPr/>
        <a:lstStyle/>
        <a:p>
          <a:endParaRPr lang="en-US"/>
        </a:p>
      </dgm:t>
    </dgm:pt>
    <dgm:pt modelId="{F27A5A6E-2D36-467D-84A2-5135D642E8D7}" type="sibTrans" cxnId="{1E9CBD5C-DD6C-4243-8467-45524FCDFE70}">
      <dgm:prSet/>
      <dgm:spPr/>
      <dgm:t>
        <a:bodyPr/>
        <a:lstStyle/>
        <a:p>
          <a:endParaRPr lang="en-US"/>
        </a:p>
      </dgm:t>
    </dgm:pt>
    <dgm:pt modelId="{AB6CD98A-6774-4105-B7C7-C2BD581DF853}">
      <dgm:prSet/>
      <dgm:spPr/>
      <dgm:t>
        <a:bodyPr/>
        <a:lstStyle/>
        <a:p>
          <a:pPr>
            <a:lnSpc>
              <a:spcPct val="100000"/>
            </a:lnSpc>
          </a:pPr>
          <a:r>
            <a:rPr lang="en-US" dirty="0" err="1">
              <a:cs typeface="Arial"/>
            </a:rPr>
            <a:t>Presione</a:t>
          </a:r>
          <a:r>
            <a:rPr lang="en-US" b="1" dirty="0">
              <a:cs typeface="Arial"/>
            </a:rPr>
            <a:t> F1 </a:t>
          </a:r>
          <a:r>
            <a:rPr lang="en-US" b="0" dirty="0">
              <a:cs typeface="Arial"/>
            </a:rPr>
            <a:t>y </a:t>
          </a:r>
          <a:r>
            <a:rPr lang="en-US" b="0" dirty="0" err="1">
              <a:cs typeface="Arial"/>
            </a:rPr>
            <a:t>seleccione</a:t>
          </a:r>
          <a:r>
            <a:rPr lang="en-US" b="0" dirty="0">
              <a:cs typeface="Arial"/>
            </a:rPr>
            <a:t> </a:t>
          </a:r>
          <a:r>
            <a:rPr lang="en-US" b="0" dirty="0" err="1">
              <a:cs typeface="Arial"/>
            </a:rPr>
            <a:t>el</a:t>
          </a:r>
          <a:r>
            <a:rPr lang="en-US" b="0" dirty="0">
              <a:cs typeface="Arial"/>
            </a:rPr>
            <a:t> </a:t>
          </a:r>
          <a:r>
            <a:rPr lang="en-US" b="0" dirty="0" err="1">
              <a:cs typeface="Arial"/>
            </a:rPr>
            <a:t>comando</a:t>
          </a:r>
          <a:r>
            <a:rPr lang="en-US" dirty="0">
              <a:cs typeface="Arial"/>
            </a:rPr>
            <a:t> </a:t>
          </a:r>
          <a:r>
            <a:rPr lang="en-US" b="1" dirty="0">
              <a:cs typeface="Arial"/>
            </a:rPr>
            <a:t>Add Development Container Configuration Files...</a:t>
          </a:r>
          <a:r>
            <a:rPr lang="en-US" dirty="0">
              <a:cs typeface="Arial"/>
            </a:rPr>
            <a:t> para </a:t>
          </a:r>
          <a:r>
            <a:rPr lang="en-US" b="1" dirty="0">
              <a:cs typeface="Arial"/>
            </a:rPr>
            <a:t>Remote-Containers</a:t>
          </a:r>
          <a:r>
            <a:rPr lang="en-US" dirty="0">
              <a:cs typeface="Arial"/>
            </a:rPr>
            <a:t> o </a:t>
          </a:r>
          <a:r>
            <a:rPr lang="en-US" b="1" dirty="0" err="1">
              <a:cs typeface="Arial"/>
            </a:rPr>
            <a:t>Codespaces</a:t>
          </a:r>
          <a:r>
            <a:rPr lang="en-US" dirty="0">
              <a:cs typeface="Arial"/>
            </a:rPr>
            <a:t>.</a:t>
          </a:r>
        </a:p>
      </dgm:t>
    </dgm:pt>
    <dgm:pt modelId="{C53B631A-2F7B-4569-982E-69F2D98CBFCD}" type="parTrans" cxnId="{750CBBE2-3987-48BF-87EC-FC602D49E134}">
      <dgm:prSet/>
      <dgm:spPr/>
      <dgm:t>
        <a:bodyPr/>
        <a:lstStyle/>
        <a:p>
          <a:endParaRPr lang="en-US"/>
        </a:p>
      </dgm:t>
    </dgm:pt>
    <dgm:pt modelId="{807494D4-D509-44C8-A3D0-FE3A7AE534D6}" type="sibTrans" cxnId="{750CBBE2-3987-48BF-87EC-FC602D49E134}">
      <dgm:prSet/>
      <dgm:spPr/>
      <dgm:t>
        <a:bodyPr/>
        <a:lstStyle/>
        <a:p>
          <a:endParaRPr lang="en-US"/>
        </a:p>
      </dgm:t>
    </dgm:pt>
    <dgm:pt modelId="{336642E0-EE73-4269-B7BE-5073F2C43912}">
      <dgm:prSet/>
      <dgm:spPr/>
      <dgm:t>
        <a:bodyPr/>
        <a:lstStyle/>
        <a:p>
          <a:pPr rtl="0">
            <a:lnSpc>
              <a:spcPct val="100000"/>
            </a:lnSpc>
          </a:pPr>
          <a:r>
            <a:rPr lang="es-MX">
              <a:cs typeface="Arial"/>
            </a:rPr>
            <a:t>Seleccione la definición</a:t>
          </a:r>
          <a:endParaRPr lang="en-US" dirty="0">
            <a:cs typeface="Arial"/>
          </a:endParaRPr>
        </a:p>
      </dgm:t>
    </dgm:pt>
    <dgm:pt modelId="{A81D7813-BC36-4A30-B7A7-61E6A00923E4}" type="parTrans" cxnId="{1C5D9106-EF17-4E1B-95ED-734792580CDE}">
      <dgm:prSet/>
      <dgm:spPr/>
      <dgm:t>
        <a:bodyPr/>
        <a:lstStyle/>
        <a:p>
          <a:endParaRPr lang="en-US"/>
        </a:p>
      </dgm:t>
    </dgm:pt>
    <dgm:pt modelId="{EBA6DC76-00AD-45BB-9720-6E2429F70465}" type="sibTrans" cxnId="{1C5D9106-EF17-4E1B-95ED-734792580CDE}">
      <dgm:prSet/>
      <dgm:spPr/>
      <dgm:t>
        <a:bodyPr/>
        <a:lstStyle/>
        <a:p>
          <a:endParaRPr lang="en-US"/>
        </a:p>
      </dgm:t>
    </dgm:pt>
    <dgm:pt modelId="{B5D7B49D-7E47-41C3-B583-4F4F4B1ACC5C}">
      <dgm:prSet/>
      <dgm:spPr/>
      <dgm:t>
        <a:bodyPr/>
        <a:lstStyle/>
        <a:p>
          <a:pPr>
            <a:lnSpc>
              <a:spcPct val="100000"/>
            </a:lnSpc>
          </a:pPr>
          <a:r>
            <a:rPr lang="es-ES" dirty="0">
              <a:cs typeface="Arial"/>
            </a:rPr>
            <a:t>Seleccione esta definición. Es posible que también deba seleccionar </a:t>
          </a:r>
          <a:r>
            <a:rPr lang="en-US" b="1" dirty="0">
              <a:cs typeface="Arial"/>
            </a:rPr>
            <a:t>Show All Definitions...</a:t>
          </a:r>
          <a:r>
            <a:rPr lang="en-US" dirty="0">
              <a:cs typeface="Arial"/>
            </a:rPr>
            <a:t> para que </a:t>
          </a:r>
          <a:r>
            <a:rPr lang="en-US" dirty="0" err="1">
              <a:cs typeface="Arial"/>
            </a:rPr>
            <a:t>aparezca</a:t>
          </a:r>
          <a:endParaRPr lang="en-US" dirty="0">
            <a:cs typeface="Arial"/>
          </a:endParaRPr>
        </a:p>
      </dgm:t>
    </dgm:pt>
    <dgm:pt modelId="{3AA2A009-C42E-42F0-AA74-E8456E0E3CFF}" type="parTrans" cxnId="{21FCE14C-78BC-4D81-A613-7A7318DB451C}">
      <dgm:prSet/>
      <dgm:spPr/>
      <dgm:t>
        <a:bodyPr/>
        <a:lstStyle/>
        <a:p>
          <a:endParaRPr lang="en-US"/>
        </a:p>
      </dgm:t>
    </dgm:pt>
    <dgm:pt modelId="{302EEB58-8744-4AF3-A03F-29E17760338F}" type="sibTrans" cxnId="{21FCE14C-78BC-4D81-A613-7A7318DB451C}">
      <dgm:prSet/>
      <dgm:spPr/>
      <dgm:t>
        <a:bodyPr/>
        <a:lstStyle/>
        <a:p>
          <a:endParaRPr lang="en-US"/>
        </a:p>
      </dgm:t>
    </dgm:pt>
    <dgm:pt modelId="{DBBC40D0-7F93-4274-AB74-02DB7157F796}">
      <dgm:prSet/>
      <dgm:spPr/>
      <dgm:t>
        <a:bodyPr/>
        <a:lstStyle/>
        <a:p>
          <a:pPr>
            <a:lnSpc>
              <a:spcPct val="100000"/>
            </a:lnSpc>
          </a:pPr>
          <a:r>
            <a:rPr lang="en-US" dirty="0" err="1">
              <a:cs typeface="Arial"/>
            </a:rPr>
            <a:t>Finalmente</a:t>
          </a:r>
          <a:r>
            <a:rPr lang="en-US" dirty="0">
              <a:cs typeface="Arial"/>
            </a:rPr>
            <a:t>, </a:t>
          </a:r>
          <a:r>
            <a:rPr lang="en-US" dirty="0" err="1">
              <a:cs typeface="Arial"/>
            </a:rPr>
            <a:t>presione</a:t>
          </a:r>
          <a:r>
            <a:rPr lang="en-US" dirty="0">
              <a:cs typeface="Arial"/>
            </a:rPr>
            <a:t> </a:t>
          </a:r>
          <a:r>
            <a:rPr lang="en-US" b="1" dirty="0">
              <a:cs typeface="Arial"/>
            </a:rPr>
            <a:t>F1</a:t>
          </a:r>
          <a:r>
            <a:rPr lang="en-US" dirty="0">
              <a:cs typeface="Arial"/>
            </a:rPr>
            <a:t> y </a:t>
          </a:r>
          <a:r>
            <a:rPr lang="en-US" dirty="0" err="1">
              <a:cs typeface="Arial"/>
            </a:rPr>
            <a:t>ejecute</a:t>
          </a:r>
          <a:r>
            <a:rPr lang="en-US" dirty="0">
              <a:cs typeface="Arial"/>
            </a:rPr>
            <a:t> </a:t>
          </a:r>
          <a:r>
            <a:rPr lang="en-US" b="1" dirty="0">
              <a:cs typeface="Arial"/>
            </a:rPr>
            <a:t>Remote-Containers: Reopen Folder in Container </a:t>
          </a:r>
          <a:r>
            <a:rPr lang="es-ES" dirty="0">
              <a:cs typeface="Arial"/>
            </a:rPr>
            <a:t>para comenzar a usar la definición.</a:t>
          </a:r>
          <a:endParaRPr lang="en-US" dirty="0">
            <a:cs typeface="Arial"/>
          </a:endParaRPr>
        </a:p>
      </dgm:t>
    </dgm:pt>
    <dgm:pt modelId="{E2534029-34E2-4519-93DA-81BBB485A53B}" type="parTrans" cxnId="{07B944AD-9FBC-44C8-8519-3309D2CA6075}">
      <dgm:prSet/>
      <dgm:spPr/>
      <dgm:t>
        <a:bodyPr/>
        <a:lstStyle/>
        <a:p>
          <a:endParaRPr lang="en-US"/>
        </a:p>
      </dgm:t>
    </dgm:pt>
    <dgm:pt modelId="{064F03D8-309C-4C3A-A770-C12770F7BB92}" type="sibTrans" cxnId="{07B944AD-9FBC-44C8-8519-3309D2CA6075}">
      <dgm:prSet/>
      <dgm:spPr/>
      <dgm:t>
        <a:bodyPr/>
        <a:lstStyle/>
        <a:p>
          <a:endParaRPr lang="en-US"/>
        </a:p>
      </dgm:t>
    </dgm:pt>
    <dgm:pt modelId="{47697C74-427F-468B-8575-D1A9513ECA34}">
      <dgm:prSet/>
      <dgm:spPr/>
      <dgm:t>
        <a:bodyPr/>
        <a:lstStyle/>
        <a:p>
          <a:pPr rtl="0">
            <a:lnSpc>
              <a:spcPct val="100000"/>
            </a:lnSpc>
          </a:pPr>
          <a:r>
            <a:rPr lang="es-MX">
              <a:latin typeface="Segoe UI Semibold"/>
              <a:cs typeface="Arial"/>
            </a:rPr>
            <a:t>Abrir carpeta en contenedor</a:t>
          </a:r>
          <a:endParaRPr lang="en-US" dirty="0">
            <a:cs typeface="Arial"/>
          </a:endParaRPr>
        </a:p>
      </dgm:t>
    </dgm:pt>
    <dgm:pt modelId="{89532263-4D10-4FBF-BDEC-C1A78495E1AC}" type="sibTrans" cxnId="{C18B7370-113E-4A57-9927-69CFFBB77D7C}">
      <dgm:prSet/>
      <dgm:spPr/>
      <dgm:t>
        <a:bodyPr/>
        <a:lstStyle/>
        <a:p>
          <a:endParaRPr lang="en-US"/>
        </a:p>
      </dgm:t>
    </dgm:pt>
    <dgm:pt modelId="{985E2800-D5A9-4D12-A338-136554465CDE}" type="parTrans" cxnId="{C18B7370-113E-4A57-9927-69CFFBB77D7C}">
      <dgm:prSet/>
      <dgm:spPr/>
      <dgm:t>
        <a:bodyPr/>
        <a:lstStyle/>
        <a:p>
          <a:endParaRPr lang="en-US"/>
        </a:p>
      </dgm:t>
    </dgm:pt>
    <dgm:pt modelId="{9DC971FF-982B-43E0-B3D8-472F50AEB02E}" type="pres">
      <dgm:prSet presAssocID="{4210B16F-3D61-49F6-9214-50920F5CA217}" presName="Name0" presStyleCnt="0">
        <dgm:presLayoutVars>
          <dgm:dir/>
          <dgm:animLvl val="lvl"/>
          <dgm:resizeHandles val="exact"/>
        </dgm:presLayoutVars>
      </dgm:prSet>
      <dgm:spPr/>
    </dgm:pt>
    <dgm:pt modelId="{F066CB5A-124D-4768-9309-79779561CBF2}" type="pres">
      <dgm:prSet presAssocID="{47697C74-427F-468B-8575-D1A9513ECA34}" presName="boxAndChildren" presStyleCnt="0"/>
      <dgm:spPr/>
    </dgm:pt>
    <dgm:pt modelId="{6ADB13F5-03DA-4366-BE87-D564C2BE231D}" type="pres">
      <dgm:prSet presAssocID="{47697C74-427F-468B-8575-D1A9513ECA34}" presName="parentTextBox" presStyleLbl="alignNode1" presStyleIdx="0" presStyleCnt="5"/>
      <dgm:spPr/>
    </dgm:pt>
    <dgm:pt modelId="{82A3E44F-9D80-4B18-8DD9-F4B5BBD27897}" type="pres">
      <dgm:prSet presAssocID="{47697C74-427F-468B-8575-D1A9513ECA34}" presName="descendantBox" presStyleLbl="bgAccFollowNode1" presStyleIdx="0" presStyleCnt="5"/>
      <dgm:spPr/>
    </dgm:pt>
    <dgm:pt modelId="{9263D86E-1838-4F67-8AD1-730E22576BBE}" type="pres">
      <dgm:prSet presAssocID="{EBA6DC76-00AD-45BB-9720-6E2429F70465}" presName="sp" presStyleCnt="0"/>
      <dgm:spPr/>
    </dgm:pt>
    <dgm:pt modelId="{14F8981A-00F6-4E41-BE3B-1B79E7E07262}" type="pres">
      <dgm:prSet presAssocID="{336642E0-EE73-4269-B7BE-5073F2C43912}" presName="arrowAndChildren" presStyleCnt="0"/>
      <dgm:spPr/>
    </dgm:pt>
    <dgm:pt modelId="{11D9CDA2-8BD8-4CFF-882E-8ABCB4B04887}" type="pres">
      <dgm:prSet presAssocID="{336642E0-EE73-4269-B7BE-5073F2C43912}" presName="parentTextArrow" presStyleLbl="node1" presStyleIdx="0" presStyleCnt="0"/>
      <dgm:spPr/>
    </dgm:pt>
    <dgm:pt modelId="{A0ABF52D-E2B6-46D3-AD8F-E57B8025C577}" type="pres">
      <dgm:prSet presAssocID="{336642E0-EE73-4269-B7BE-5073F2C43912}" presName="arrow" presStyleLbl="alignNode1" presStyleIdx="1" presStyleCnt="5"/>
      <dgm:spPr/>
    </dgm:pt>
    <dgm:pt modelId="{1ECBE941-D50C-4DB2-B0FF-187F3E67A24E}" type="pres">
      <dgm:prSet presAssocID="{336642E0-EE73-4269-B7BE-5073F2C43912}" presName="descendantArrow" presStyleLbl="bgAccFollowNode1" presStyleIdx="1" presStyleCnt="5"/>
      <dgm:spPr/>
    </dgm:pt>
    <dgm:pt modelId="{ACCEF7A4-881D-4B9C-A3E2-23CD488ED90E}" type="pres">
      <dgm:prSet presAssocID="{F27A5A6E-2D36-467D-84A2-5135D642E8D7}" presName="sp" presStyleCnt="0"/>
      <dgm:spPr/>
    </dgm:pt>
    <dgm:pt modelId="{1F02F557-4945-4C5E-BEC0-6342F184F370}" type="pres">
      <dgm:prSet presAssocID="{665C2882-9776-4255-B071-850B3F757D83}" presName="arrowAndChildren" presStyleCnt="0"/>
      <dgm:spPr/>
    </dgm:pt>
    <dgm:pt modelId="{05C340E3-2978-4DDB-9F43-DDF0F71730EC}" type="pres">
      <dgm:prSet presAssocID="{665C2882-9776-4255-B071-850B3F757D83}" presName="parentTextArrow" presStyleLbl="node1" presStyleIdx="0" presStyleCnt="0"/>
      <dgm:spPr/>
    </dgm:pt>
    <dgm:pt modelId="{665CDFBF-BA20-4D29-AF10-AAB0FFECF289}" type="pres">
      <dgm:prSet presAssocID="{665C2882-9776-4255-B071-850B3F757D83}" presName="arrow" presStyleLbl="alignNode1" presStyleIdx="2" presStyleCnt="5"/>
      <dgm:spPr/>
    </dgm:pt>
    <dgm:pt modelId="{337C3D06-0AEA-4CC9-9DA8-A50D4098A607}" type="pres">
      <dgm:prSet presAssocID="{665C2882-9776-4255-B071-850B3F757D83}" presName="descendantArrow" presStyleLbl="bgAccFollowNode1" presStyleIdx="2" presStyleCnt="5"/>
      <dgm:spPr/>
    </dgm:pt>
    <dgm:pt modelId="{8866D609-BCD0-4133-AEBE-580A8217DFD0}" type="pres">
      <dgm:prSet presAssocID="{26149987-FD64-4882-A7C2-A37D71902181}" presName="sp" presStyleCnt="0"/>
      <dgm:spPr/>
    </dgm:pt>
    <dgm:pt modelId="{5F29E985-BC3C-44D1-8D95-AEE18A50363F}" type="pres">
      <dgm:prSet presAssocID="{82D05AC2-8D86-4F05-96D7-73DB3DD3D3A0}" presName="arrowAndChildren" presStyleCnt="0"/>
      <dgm:spPr/>
    </dgm:pt>
    <dgm:pt modelId="{9C17BFC2-A362-40F4-BC6D-C30D31B525CB}" type="pres">
      <dgm:prSet presAssocID="{82D05AC2-8D86-4F05-96D7-73DB3DD3D3A0}" presName="parentTextArrow" presStyleLbl="node1" presStyleIdx="0" presStyleCnt="0"/>
      <dgm:spPr/>
    </dgm:pt>
    <dgm:pt modelId="{78C7B7A0-96FD-4069-8829-4299E0FC226C}" type="pres">
      <dgm:prSet presAssocID="{82D05AC2-8D86-4F05-96D7-73DB3DD3D3A0}" presName="arrow" presStyleLbl="alignNode1" presStyleIdx="3" presStyleCnt="5"/>
      <dgm:spPr/>
    </dgm:pt>
    <dgm:pt modelId="{8A537E27-89A2-47D3-98A0-BBB4EDFEA05C}" type="pres">
      <dgm:prSet presAssocID="{82D05AC2-8D86-4F05-96D7-73DB3DD3D3A0}" presName="descendantArrow" presStyleLbl="bgAccFollowNode1" presStyleIdx="3" presStyleCnt="5"/>
      <dgm:spPr/>
    </dgm:pt>
    <dgm:pt modelId="{961A89B8-8D7C-4B90-B869-FF653E046E59}" type="pres">
      <dgm:prSet presAssocID="{13C18905-3432-4CB3-9AF8-DF6FFC25B84C}" presName="sp" presStyleCnt="0"/>
      <dgm:spPr/>
    </dgm:pt>
    <dgm:pt modelId="{559D84C6-511F-4571-B005-4E0B132C082B}" type="pres">
      <dgm:prSet presAssocID="{FA9D278E-0B06-4956-AC3C-4627B39B4C1E}" presName="arrowAndChildren" presStyleCnt="0"/>
      <dgm:spPr/>
    </dgm:pt>
    <dgm:pt modelId="{D8ED5E41-7686-41F6-BE58-EB7A9DDFD4D9}" type="pres">
      <dgm:prSet presAssocID="{FA9D278E-0B06-4956-AC3C-4627B39B4C1E}" presName="parentTextArrow" presStyleLbl="node1" presStyleIdx="0" presStyleCnt="0"/>
      <dgm:spPr/>
    </dgm:pt>
    <dgm:pt modelId="{BD9204BC-D51F-4F13-86BD-6E1D296B7D7E}" type="pres">
      <dgm:prSet presAssocID="{FA9D278E-0B06-4956-AC3C-4627B39B4C1E}" presName="arrow" presStyleLbl="alignNode1" presStyleIdx="4" presStyleCnt="5"/>
      <dgm:spPr/>
    </dgm:pt>
    <dgm:pt modelId="{365959DD-8313-4B6F-92EA-3F7D648351E6}" type="pres">
      <dgm:prSet presAssocID="{FA9D278E-0B06-4956-AC3C-4627B39B4C1E}" presName="descendantArrow" presStyleLbl="bgAccFollowNode1" presStyleIdx="4" presStyleCnt="5"/>
      <dgm:spPr/>
    </dgm:pt>
  </dgm:ptLst>
  <dgm:cxnLst>
    <dgm:cxn modelId="{1C5D9106-EF17-4E1B-95ED-734792580CDE}" srcId="{4210B16F-3D61-49F6-9214-50920F5CA217}" destId="{336642E0-EE73-4269-B7BE-5073F2C43912}" srcOrd="3" destOrd="0" parTransId="{A81D7813-BC36-4A30-B7A7-61E6A00923E4}" sibTransId="{EBA6DC76-00AD-45BB-9720-6E2429F70465}"/>
    <dgm:cxn modelId="{53415D08-F190-4D38-9906-724BC34AF3FE}" type="presOf" srcId="{82D05AC2-8D86-4F05-96D7-73DB3DD3D3A0}" destId="{9C17BFC2-A362-40F4-BC6D-C30D31B525CB}" srcOrd="0" destOrd="0" presId="urn:microsoft.com/office/officeart/2016/7/layout/VerticalDownArrowProcess"/>
    <dgm:cxn modelId="{B488900D-225B-488C-B012-FBDE412CABBB}" srcId="{82D05AC2-8D86-4F05-96D7-73DB3DD3D3A0}" destId="{D828C484-3176-4F32-B6DB-DD5EF407E7EA}" srcOrd="0" destOrd="0" parTransId="{29FD1D50-4559-40C6-9FEB-DC063389A612}" sibTransId="{E3E5FF8D-B454-491A-8D59-D0C598DD2055}"/>
    <dgm:cxn modelId="{0EA9A90E-7AE2-40EE-8A5B-F491167868F7}" srcId="{FA9D278E-0B06-4956-AC3C-4627B39B4C1E}" destId="{51050DDD-92B3-42E6-BA14-117BEFBC887C}" srcOrd="0" destOrd="0" parTransId="{E8F395C8-8580-4600-A9AF-73D49B94B983}" sibTransId="{A4C4F594-CE5A-4BFF-BB17-DFC54CDFC0E3}"/>
    <dgm:cxn modelId="{15816322-7F8E-4E48-A75D-0F6E19402B4D}" type="presOf" srcId="{D828C484-3176-4F32-B6DB-DD5EF407E7EA}" destId="{8A537E27-89A2-47D3-98A0-BBB4EDFEA05C}" srcOrd="0" destOrd="0" presId="urn:microsoft.com/office/officeart/2016/7/layout/VerticalDownArrowProcess"/>
    <dgm:cxn modelId="{DC77B726-1B38-4057-AEF3-1EE504B0B4D5}" srcId="{4210B16F-3D61-49F6-9214-50920F5CA217}" destId="{FA9D278E-0B06-4956-AC3C-4627B39B4C1E}" srcOrd="0" destOrd="0" parTransId="{E6C7AAB7-CE14-4850-97C5-F2E6D8879C5B}" sibTransId="{13C18905-3432-4CB3-9AF8-DF6FFC25B84C}"/>
    <dgm:cxn modelId="{1E9CBD5C-DD6C-4243-8467-45524FCDFE70}" srcId="{4210B16F-3D61-49F6-9214-50920F5CA217}" destId="{665C2882-9776-4255-B071-850B3F757D83}" srcOrd="2" destOrd="0" parTransId="{A66EAF30-F594-4D6C-AC28-6F640944C88C}" sibTransId="{F27A5A6E-2D36-467D-84A2-5135D642E8D7}"/>
    <dgm:cxn modelId="{2CDB1163-E629-4B20-8DDA-EBD5911E42D9}" type="presOf" srcId="{AB6CD98A-6774-4105-B7C7-C2BD581DF853}" destId="{337C3D06-0AEA-4CC9-9DA8-A50D4098A607}" srcOrd="0" destOrd="0" presId="urn:microsoft.com/office/officeart/2016/7/layout/VerticalDownArrowProcess"/>
    <dgm:cxn modelId="{C6604C45-58C9-4712-B567-3B79A8BF65C7}" type="presOf" srcId="{4210B16F-3D61-49F6-9214-50920F5CA217}" destId="{9DC971FF-982B-43E0-B3D8-472F50AEB02E}" srcOrd="0" destOrd="0" presId="urn:microsoft.com/office/officeart/2016/7/layout/VerticalDownArrowProcess"/>
    <dgm:cxn modelId="{6D50B86A-0E3D-4C95-B505-AB551407AE90}" type="presOf" srcId="{DBBC40D0-7F93-4274-AB74-02DB7157F796}" destId="{82A3E44F-9D80-4B18-8DD9-F4B5BBD27897}" srcOrd="0" destOrd="0" presId="urn:microsoft.com/office/officeart/2016/7/layout/VerticalDownArrowProcess"/>
    <dgm:cxn modelId="{21FCE14C-78BC-4D81-A613-7A7318DB451C}" srcId="{336642E0-EE73-4269-B7BE-5073F2C43912}" destId="{B5D7B49D-7E47-41C3-B583-4F4F4B1ACC5C}" srcOrd="0" destOrd="0" parTransId="{3AA2A009-C42E-42F0-AA74-E8456E0E3CFF}" sibTransId="{302EEB58-8744-4AF3-A03F-29E17760338F}"/>
    <dgm:cxn modelId="{C18B7370-113E-4A57-9927-69CFFBB77D7C}" srcId="{4210B16F-3D61-49F6-9214-50920F5CA217}" destId="{47697C74-427F-468B-8575-D1A9513ECA34}" srcOrd="4" destOrd="0" parTransId="{985E2800-D5A9-4D12-A338-136554465CDE}" sibTransId="{89532263-4D10-4FBF-BDEC-C1A78495E1AC}"/>
    <dgm:cxn modelId="{722A8F54-F0B8-4932-8D47-EBE97A60D3D4}" srcId="{4210B16F-3D61-49F6-9214-50920F5CA217}" destId="{82D05AC2-8D86-4F05-96D7-73DB3DD3D3A0}" srcOrd="1" destOrd="0" parTransId="{41B627BC-B572-481A-920D-23FB406E2CE8}" sibTransId="{26149987-FD64-4882-A7C2-A37D71902181}"/>
    <dgm:cxn modelId="{C668C674-5F40-4E94-B473-943D3CCC1652}" type="presOf" srcId="{47697C74-427F-468B-8575-D1A9513ECA34}" destId="{6ADB13F5-03DA-4366-BE87-D564C2BE231D}" srcOrd="0" destOrd="0" presId="urn:microsoft.com/office/officeart/2016/7/layout/VerticalDownArrowProcess"/>
    <dgm:cxn modelId="{0FBE037A-95A8-49E3-9B84-9DB10AF1AD3C}" type="presOf" srcId="{82D05AC2-8D86-4F05-96D7-73DB3DD3D3A0}" destId="{78C7B7A0-96FD-4069-8829-4299E0FC226C}" srcOrd="1" destOrd="0" presId="urn:microsoft.com/office/officeart/2016/7/layout/VerticalDownArrowProcess"/>
    <dgm:cxn modelId="{F73DC385-FC3D-4F14-B54B-D927FC9E04D4}" type="presOf" srcId="{B5D7B49D-7E47-41C3-B583-4F4F4B1ACC5C}" destId="{1ECBE941-D50C-4DB2-B0FF-187F3E67A24E}" srcOrd="0" destOrd="0" presId="urn:microsoft.com/office/officeart/2016/7/layout/VerticalDownArrowProcess"/>
    <dgm:cxn modelId="{08EDF89C-5A97-45EE-9031-EC99004CD126}" type="presOf" srcId="{FA9D278E-0B06-4956-AC3C-4627B39B4C1E}" destId="{D8ED5E41-7686-41F6-BE58-EB7A9DDFD4D9}" srcOrd="0" destOrd="0" presId="urn:microsoft.com/office/officeart/2016/7/layout/VerticalDownArrowProcess"/>
    <dgm:cxn modelId="{81488D9E-23FB-4200-A5BB-30BF2A1CF141}" type="presOf" srcId="{665C2882-9776-4255-B071-850B3F757D83}" destId="{665CDFBF-BA20-4D29-AF10-AAB0FFECF289}" srcOrd="1" destOrd="0" presId="urn:microsoft.com/office/officeart/2016/7/layout/VerticalDownArrowProcess"/>
    <dgm:cxn modelId="{07B944AD-9FBC-44C8-8519-3309D2CA6075}" srcId="{47697C74-427F-468B-8575-D1A9513ECA34}" destId="{DBBC40D0-7F93-4274-AB74-02DB7157F796}" srcOrd="0" destOrd="0" parTransId="{E2534029-34E2-4519-93DA-81BBB485A53B}" sibTransId="{064F03D8-309C-4C3A-A770-C12770F7BB92}"/>
    <dgm:cxn modelId="{2B3855B7-3107-4CC4-BC87-02997207DD46}" type="presOf" srcId="{336642E0-EE73-4269-B7BE-5073F2C43912}" destId="{11D9CDA2-8BD8-4CFF-882E-8ABCB4B04887}" srcOrd="0" destOrd="0" presId="urn:microsoft.com/office/officeart/2016/7/layout/VerticalDownArrowProcess"/>
    <dgm:cxn modelId="{8CAC94B7-8864-45D7-AA66-677AAAE7DC8F}" type="presOf" srcId="{51050DDD-92B3-42E6-BA14-117BEFBC887C}" destId="{365959DD-8313-4B6F-92EA-3F7D648351E6}" srcOrd="0" destOrd="0" presId="urn:microsoft.com/office/officeart/2016/7/layout/VerticalDownArrowProcess"/>
    <dgm:cxn modelId="{D75E2FDB-F5CD-46B6-98FA-94A565495EA9}" type="presOf" srcId="{336642E0-EE73-4269-B7BE-5073F2C43912}" destId="{A0ABF52D-E2B6-46D3-AD8F-E57B8025C577}" srcOrd="1" destOrd="0" presId="urn:microsoft.com/office/officeart/2016/7/layout/VerticalDownArrowProcess"/>
    <dgm:cxn modelId="{750CBBE2-3987-48BF-87EC-FC602D49E134}" srcId="{665C2882-9776-4255-B071-850B3F757D83}" destId="{AB6CD98A-6774-4105-B7C7-C2BD581DF853}" srcOrd="0" destOrd="0" parTransId="{C53B631A-2F7B-4569-982E-69F2D98CBFCD}" sibTransId="{807494D4-D509-44C8-A3D0-FE3A7AE534D6}"/>
    <dgm:cxn modelId="{81868BFD-9F84-4C83-9A59-6AB1172EBA6E}" type="presOf" srcId="{665C2882-9776-4255-B071-850B3F757D83}" destId="{05C340E3-2978-4DDB-9F43-DDF0F71730EC}" srcOrd="0" destOrd="0" presId="urn:microsoft.com/office/officeart/2016/7/layout/VerticalDownArrowProcess"/>
    <dgm:cxn modelId="{4C1D9AFF-C028-4147-AA45-97E6241C5C67}" type="presOf" srcId="{FA9D278E-0B06-4956-AC3C-4627B39B4C1E}" destId="{BD9204BC-D51F-4F13-86BD-6E1D296B7D7E}" srcOrd="1" destOrd="0" presId="urn:microsoft.com/office/officeart/2016/7/layout/VerticalDownArrowProcess"/>
    <dgm:cxn modelId="{15AC87E1-FEE8-466B-8581-159B0A54D6E0}" type="presParOf" srcId="{9DC971FF-982B-43E0-B3D8-472F50AEB02E}" destId="{F066CB5A-124D-4768-9309-79779561CBF2}" srcOrd="0" destOrd="0" presId="urn:microsoft.com/office/officeart/2016/7/layout/VerticalDownArrowProcess"/>
    <dgm:cxn modelId="{4D6950F5-29FA-4FAB-87A9-434DA5E63006}" type="presParOf" srcId="{F066CB5A-124D-4768-9309-79779561CBF2}" destId="{6ADB13F5-03DA-4366-BE87-D564C2BE231D}" srcOrd="0" destOrd="0" presId="urn:microsoft.com/office/officeart/2016/7/layout/VerticalDownArrowProcess"/>
    <dgm:cxn modelId="{8F2E886B-0431-45A7-B6D2-088DC9A529CE}" type="presParOf" srcId="{F066CB5A-124D-4768-9309-79779561CBF2}" destId="{82A3E44F-9D80-4B18-8DD9-F4B5BBD27897}" srcOrd="1" destOrd="0" presId="urn:microsoft.com/office/officeart/2016/7/layout/VerticalDownArrowProcess"/>
    <dgm:cxn modelId="{FC190F34-131E-44C5-AA51-946565672E65}" type="presParOf" srcId="{9DC971FF-982B-43E0-B3D8-472F50AEB02E}" destId="{9263D86E-1838-4F67-8AD1-730E22576BBE}" srcOrd="1" destOrd="0" presId="urn:microsoft.com/office/officeart/2016/7/layout/VerticalDownArrowProcess"/>
    <dgm:cxn modelId="{78C22AD6-1CAE-4C27-8006-3986D84803FC}" type="presParOf" srcId="{9DC971FF-982B-43E0-B3D8-472F50AEB02E}" destId="{14F8981A-00F6-4E41-BE3B-1B79E7E07262}" srcOrd="2" destOrd="0" presId="urn:microsoft.com/office/officeart/2016/7/layout/VerticalDownArrowProcess"/>
    <dgm:cxn modelId="{7B8DD740-7BF1-4299-8DE0-62CD26D15AD6}" type="presParOf" srcId="{14F8981A-00F6-4E41-BE3B-1B79E7E07262}" destId="{11D9CDA2-8BD8-4CFF-882E-8ABCB4B04887}" srcOrd="0" destOrd="0" presId="urn:microsoft.com/office/officeart/2016/7/layout/VerticalDownArrowProcess"/>
    <dgm:cxn modelId="{59AA2B49-6071-48D0-BE3A-A31928CD8F9D}" type="presParOf" srcId="{14F8981A-00F6-4E41-BE3B-1B79E7E07262}" destId="{A0ABF52D-E2B6-46D3-AD8F-E57B8025C577}" srcOrd="1" destOrd="0" presId="urn:microsoft.com/office/officeart/2016/7/layout/VerticalDownArrowProcess"/>
    <dgm:cxn modelId="{F1315AE3-2485-4CBA-B9F3-744C092B7CE2}" type="presParOf" srcId="{14F8981A-00F6-4E41-BE3B-1B79E7E07262}" destId="{1ECBE941-D50C-4DB2-B0FF-187F3E67A24E}" srcOrd="2" destOrd="0" presId="urn:microsoft.com/office/officeart/2016/7/layout/VerticalDownArrowProcess"/>
    <dgm:cxn modelId="{231A0226-5B15-46F1-BFF2-654CD26B4436}" type="presParOf" srcId="{9DC971FF-982B-43E0-B3D8-472F50AEB02E}" destId="{ACCEF7A4-881D-4B9C-A3E2-23CD488ED90E}" srcOrd="3" destOrd="0" presId="urn:microsoft.com/office/officeart/2016/7/layout/VerticalDownArrowProcess"/>
    <dgm:cxn modelId="{7BCC5E42-50CA-4CB2-A627-0178CA8344B8}" type="presParOf" srcId="{9DC971FF-982B-43E0-B3D8-472F50AEB02E}" destId="{1F02F557-4945-4C5E-BEC0-6342F184F370}" srcOrd="4" destOrd="0" presId="urn:microsoft.com/office/officeart/2016/7/layout/VerticalDownArrowProcess"/>
    <dgm:cxn modelId="{99B24344-8513-4B43-BA2D-2509859164E1}" type="presParOf" srcId="{1F02F557-4945-4C5E-BEC0-6342F184F370}" destId="{05C340E3-2978-4DDB-9F43-DDF0F71730EC}" srcOrd="0" destOrd="0" presId="urn:microsoft.com/office/officeart/2016/7/layout/VerticalDownArrowProcess"/>
    <dgm:cxn modelId="{9992B0F5-8975-4B23-953C-8D090A3CEA21}" type="presParOf" srcId="{1F02F557-4945-4C5E-BEC0-6342F184F370}" destId="{665CDFBF-BA20-4D29-AF10-AAB0FFECF289}" srcOrd="1" destOrd="0" presId="urn:microsoft.com/office/officeart/2016/7/layout/VerticalDownArrowProcess"/>
    <dgm:cxn modelId="{77697E06-8134-4483-884B-A71D2BE552EB}" type="presParOf" srcId="{1F02F557-4945-4C5E-BEC0-6342F184F370}" destId="{337C3D06-0AEA-4CC9-9DA8-A50D4098A607}" srcOrd="2" destOrd="0" presId="urn:microsoft.com/office/officeart/2016/7/layout/VerticalDownArrowProcess"/>
    <dgm:cxn modelId="{C05707B1-5B8E-4D84-8399-FFB3AEA17AE7}" type="presParOf" srcId="{9DC971FF-982B-43E0-B3D8-472F50AEB02E}" destId="{8866D609-BCD0-4133-AEBE-580A8217DFD0}" srcOrd="5" destOrd="0" presId="urn:microsoft.com/office/officeart/2016/7/layout/VerticalDownArrowProcess"/>
    <dgm:cxn modelId="{852C8846-567E-42E1-95B0-14E8E081D41C}" type="presParOf" srcId="{9DC971FF-982B-43E0-B3D8-472F50AEB02E}" destId="{5F29E985-BC3C-44D1-8D95-AEE18A50363F}" srcOrd="6" destOrd="0" presId="urn:microsoft.com/office/officeart/2016/7/layout/VerticalDownArrowProcess"/>
    <dgm:cxn modelId="{7CB961EE-F764-4E2B-862E-24347A9B5685}" type="presParOf" srcId="{5F29E985-BC3C-44D1-8D95-AEE18A50363F}" destId="{9C17BFC2-A362-40F4-BC6D-C30D31B525CB}" srcOrd="0" destOrd="0" presId="urn:microsoft.com/office/officeart/2016/7/layout/VerticalDownArrowProcess"/>
    <dgm:cxn modelId="{B3399622-16FE-4E8C-AA42-7E7EE337E7B6}" type="presParOf" srcId="{5F29E985-BC3C-44D1-8D95-AEE18A50363F}" destId="{78C7B7A0-96FD-4069-8829-4299E0FC226C}" srcOrd="1" destOrd="0" presId="urn:microsoft.com/office/officeart/2016/7/layout/VerticalDownArrowProcess"/>
    <dgm:cxn modelId="{9C583665-0311-4D39-AF50-532F964C4C39}" type="presParOf" srcId="{5F29E985-BC3C-44D1-8D95-AEE18A50363F}" destId="{8A537E27-89A2-47D3-98A0-BBB4EDFEA05C}" srcOrd="2" destOrd="0" presId="urn:microsoft.com/office/officeart/2016/7/layout/VerticalDownArrowProcess"/>
    <dgm:cxn modelId="{CE185EAC-AF03-42DD-BB53-C3522B297562}" type="presParOf" srcId="{9DC971FF-982B-43E0-B3D8-472F50AEB02E}" destId="{961A89B8-8D7C-4B90-B869-FF653E046E59}" srcOrd="7" destOrd="0" presId="urn:microsoft.com/office/officeart/2016/7/layout/VerticalDownArrowProcess"/>
    <dgm:cxn modelId="{AFAB0F25-AB45-4D58-914D-54D43307638B}" type="presParOf" srcId="{9DC971FF-982B-43E0-B3D8-472F50AEB02E}" destId="{559D84C6-511F-4571-B005-4E0B132C082B}" srcOrd="8" destOrd="0" presId="urn:microsoft.com/office/officeart/2016/7/layout/VerticalDownArrowProcess"/>
    <dgm:cxn modelId="{A6CED80E-5915-4EF5-97FC-1EB505170FF1}" type="presParOf" srcId="{559D84C6-511F-4571-B005-4E0B132C082B}" destId="{D8ED5E41-7686-41F6-BE58-EB7A9DDFD4D9}" srcOrd="0" destOrd="0" presId="urn:microsoft.com/office/officeart/2016/7/layout/VerticalDownArrowProcess"/>
    <dgm:cxn modelId="{61D287C7-8A02-45B2-9BED-86B668DC2C68}" type="presParOf" srcId="{559D84C6-511F-4571-B005-4E0B132C082B}" destId="{BD9204BC-D51F-4F13-86BD-6E1D296B7D7E}" srcOrd="1" destOrd="0" presId="urn:microsoft.com/office/officeart/2016/7/layout/VerticalDownArrowProcess"/>
    <dgm:cxn modelId="{92EFB039-F167-476A-8D8A-A374DD5CF284}" type="presParOf" srcId="{559D84C6-511F-4571-B005-4E0B132C082B}" destId="{365959DD-8313-4B6F-92EA-3F7D648351E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B13F5-03DA-4366-BE87-D564C2BE231D}">
      <dsp:nvSpPr>
        <dsp:cNvPr id="0" name=""/>
        <dsp:cNvSpPr/>
      </dsp:nvSpPr>
      <dsp:spPr>
        <a:xfrm>
          <a:off x="0" y="4150674"/>
          <a:ext cx="1304925" cy="68095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s-MX" sz="1300" kern="1200">
              <a:latin typeface="Segoe UI Semibold"/>
              <a:cs typeface="Arial"/>
            </a:rPr>
            <a:t>Abrir carpeta en contenedor</a:t>
          </a:r>
          <a:endParaRPr lang="en-US" sz="1300" kern="1200" dirty="0">
            <a:cs typeface="Arial"/>
          </a:endParaRPr>
        </a:p>
      </dsp:txBody>
      <dsp:txXfrm>
        <a:off x="0" y="4150674"/>
        <a:ext cx="1304925" cy="680952"/>
      </dsp:txXfrm>
    </dsp:sp>
    <dsp:sp modelId="{82A3E44F-9D80-4B18-8DD9-F4B5BBD27897}">
      <dsp:nvSpPr>
        <dsp:cNvPr id="0" name=""/>
        <dsp:cNvSpPr/>
      </dsp:nvSpPr>
      <dsp:spPr>
        <a:xfrm>
          <a:off x="1304925" y="4150674"/>
          <a:ext cx="3914775" cy="68095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err="1">
              <a:cs typeface="Arial"/>
            </a:rPr>
            <a:t>Finalmente</a:t>
          </a:r>
          <a:r>
            <a:rPr lang="en-US" sz="1100" kern="1200" dirty="0">
              <a:cs typeface="Arial"/>
            </a:rPr>
            <a:t>, </a:t>
          </a:r>
          <a:r>
            <a:rPr lang="en-US" sz="1100" kern="1200" dirty="0" err="1">
              <a:cs typeface="Arial"/>
            </a:rPr>
            <a:t>presione</a:t>
          </a:r>
          <a:r>
            <a:rPr lang="en-US" sz="1100" kern="1200" dirty="0">
              <a:cs typeface="Arial"/>
            </a:rPr>
            <a:t> </a:t>
          </a:r>
          <a:r>
            <a:rPr lang="en-US" sz="1100" b="1" kern="1200" dirty="0">
              <a:cs typeface="Arial"/>
            </a:rPr>
            <a:t>F1</a:t>
          </a:r>
          <a:r>
            <a:rPr lang="en-US" sz="1100" kern="1200" dirty="0">
              <a:cs typeface="Arial"/>
            </a:rPr>
            <a:t> y </a:t>
          </a:r>
          <a:r>
            <a:rPr lang="en-US" sz="1100" kern="1200" dirty="0" err="1">
              <a:cs typeface="Arial"/>
            </a:rPr>
            <a:t>ejecute</a:t>
          </a:r>
          <a:r>
            <a:rPr lang="en-US" sz="1100" kern="1200" dirty="0">
              <a:cs typeface="Arial"/>
            </a:rPr>
            <a:t> </a:t>
          </a:r>
          <a:r>
            <a:rPr lang="en-US" sz="1100" b="1" kern="1200" dirty="0">
              <a:cs typeface="Arial"/>
            </a:rPr>
            <a:t>Remote-Containers: Reopen Folder in Container </a:t>
          </a:r>
          <a:r>
            <a:rPr lang="es-ES" sz="1100" kern="1200" dirty="0">
              <a:cs typeface="Arial"/>
            </a:rPr>
            <a:t>para comenzar a usar la definición.</a:t>
          </a:r>
          <a:endParaRPr lang="en-US" sz="1100" kern="1200" dirty="0">
            <a:cs typeface="Arial"/>
          </a:endParaRPr>
        </a:p>
      </dsp:txBody>
      <dsp:txXfrm>
        <a:off x="1304925" y="4150674"/>
        <a:ext cx="3914775" cy="680952"/>
      </dsp:txXfrm>
    </dsp:sp>
    <dsp:sp modelId="{A0ABF52D-E2B6-46D3-AD8F-E57B8025C577}">
      <dsp:nvSpPr>
        <dsp:cNvPr id="0" name=""/>
        <dsp:cNvSpPr/>
      </dsp:nvSpPr>
      <dsp:spPr>
        <a:xfrm rot="10800000">
          <a:off x="0" y="3113583"/>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s-MX" sz="1300" kern="1200">
              <a:cs typeface="Arial"/>
            </a:rPr>
            <a:t>Seleccione la definición</a:t>
          </a:r>
          <a:endParaRPr lang="en-US" sz="1300" kern="1200" dirty="0">
            <a:cs typeface="Arial"/>
          </a:endParaRPr>
        </a:p>
      </dsp:txBody>
      <dsp:txXfrm rot="-10800000">
        <a:off x="0" y="3113583"/>
        <a:ext cx="1304925" cy="680748"/>
      </dsp:txXfrm>
    </dsp:sp>
    <dsp:sp modelId="{1ECBE941-D50C-4DB2-B0FF-187F3E67A24E}">
      <dsp:nvSpPr>
        <dsp:cNvPr id="0" name=""/>
        <dsp:cNvSpPr/>
      </dsp:nvSpPr>
      <dsp:spPr>
        <a:xfrm>
          <a:off x="1304925" y="3113583"/>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s-ES" sz="1100" kern="1200" dirty="0">
              <a:cs typeface="Arial"/>
            </a:rPr>
            <a:t>Seleccione esta definición. Es posible que también deba seleccionar </a:t>
          </a:r>
          <a:r>
            <a:rPr lang="en-US" sz="1100" b="1" kern="1200" dirty="0">
              <a:cs typeface="Arial"/>
            </a:rPr>
            <a:t>Show All Definitions...</a:t>
          </a:r>
          <a:r>
            <a:rPr lang="en-US" sz="1100" kern="1200" dirty="0">
              <a:cs typeface="Arial"/>
            </a:rPr>
            <a:t> para que </a:t>
          </a:r>
          <a:r>
            <a:rPr lang="en-US" sz="1100" kern="1200" dirty="0" err="1">
              <a:cs typeface="Arial"/>
            </a:rPr>
            <a:t>aparezca</a:t>
          </a:r>
          <a:endParaRPr lang="en-US" sz="1100" kern="1200" dirty="0">
            <a:cs typeface="Arial"/>
          </a:endParaRPr>
        </a:p>
      </dsp:txBody>
      <dsp:txXfrm>
        <a:off x="1304925" y="3113583"/>
        <a:ext cx="3914775" cy="680748"/>
      </dsp:txXfrm>
    </dsp:sp>
    <dsp:sp modelId="{665CDFBF-BA20-4D29-AF10-AAB0FFECF289}">
      <dsp:nvSpPr>
        <dsp:cNvPr id="0" name=""/>
        <dsp:cNvSpPr/>
      </dsp:nvSpPr>
      <dsp:spPr>
        <a:xfrm rot="10800000">
          <a:off x="0" y="2076492"/>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dirty="0" err="1">
              <a:latin typeface="Segoe UI Semibold"/>
              <a:cs typeface="Arial"/>
            </a:rPr>
            <a:t>Agregue</a:t>
          </a:r>
          <a:r>
            <a:rPr lang="en-US" sz="1300" kern="1200" dirty="0">
              <a:latin typeface="Segoe UI Semibold"/>
              <a:cs typeface="Arial"/>
            </a:rPr>
            <a:t> </a:t>
          </a:r>
          <a:r>
            <a:rPr lang="en-US" sz="1300" kern="1200" dirty="0" err="1">
              <a:latin typeface="Segoe UI Semibold"/>
              <a:cs typeface="Arial"/>
            </a:rPr>
            <a:t>archivos</a:t>
          </a:r>
          <a:r>
            <a:rPr lang="en-US" sz="1300" kern="1200" dirty="0">
              <a:latin typeface="Segoe UI Semibold"/>
              <a:cs typeface="Arial"/>
            </a:rPr>
            <a:t> de </a:t>
          </a:r>
          <a:r>
            <a:rPr lang="en-US" sz="1300" kern="1200" dirty="0" err="1">
              <a:latin typeface="Segoe UI Semibold"/>
              <a:cs typeface="Arial"/>
            </a:rPr>
            <a:t>configuración</a:t>
          </a:r>
          <a:endParaRPr lang="en-US" sz="1300" kern="1200" dirty="0">
            <a:cs typeface="Arial"/>
          </a:endParaRPr>
        </a:p>
      </dsp:txBody>
      <dsp:txXfrm rot="-10800000">
        <a:off x="0" y="2076492"/>
        <a:ext cx="1304925" cy="680748"/>
      </dsp:txXfrm>
    </dsp:sp>
    <dsp:sp modelId="{337C3D06-0AEA-4CC9-9DA8-A50D4098A607}">
      <dsp:nvSpPr>
        <dsp:cNvPr id="0" name=""/>
        <dsp:cNvSpPr/>
      </dsp:nvSpPr>
      <dsp:spPr>
        <a:xfrm>
          <a:off x="1304925" y="2076492"/>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err="1">
              <a:cs typeface="Arial"/>
            </a:rPr>
            <a:t>Presione</a:t>
          </a:r>
          <a:r>
            <a:rPr lang="en-US" sz="1100" b="1" kern="1200" dirty="0">
              <a:cs typeface="Arial"/>
            </a:rPr>
            <a:t> F1 </a:t>
          </a:r>
          <a:r>
            <a:rPr lang="en-US" sz="1100" b="0" kern="1200" dirty="0">
              <a:cs typeface="Arial"/>
            </a:rPr>
            <a:t>y </a:t>
          </a:r>
          <a:r>
            <a:rPr lang="en-US" sz="1100" b="0" kern="1200" dirty="0" err="1">
              <a:cs typeface="Arial"/>
            </a:rPr>
            <a:t>seleccione</a:t>
          </a:r>
          <a:r>
            <a:rPr lang="en-US" sz="1100" b="0" kern="1200" dirty="0">
              <a:cs typeface="Arial"/>
            </a:rPr>
            <a:t> </a:t>
          </a:r>
          <a:r>
            <a:rPr lang="en-US" sz="1100" b="0" kern="1200" dirty="0" err="1">
              <a:cs typeface="Arial"/>
            </a:rPr>
            <a:t>el</a:t>
          </a:r>
          <a:r>
            <a:rPr lang="en-US" sz="1100" b="0" kern="1200" dirty="0">
              <a:cs typeface="Arial"/>
            </a:rPr>
            <a:t> </a:t>
          </a:r>
          <a:r>
            <a:rPr lang="en-US" sz="1100" b="0" kern="1200" dirty="0" err="1">
              <a:cs typeface="Arial"/>
            </a:rPr>
            <a:t>comando</a:t>
          </a:r>
          <a:r>
            <a:rPr lang="en-US" sz="1100" kern="1200" dirty="0">
              <a:cs typeface="Arial"/>
            </a:rPr>
            <a:t> </a:t>
          </a:r>
          <a:r>
            <a:rPr lang="en-US" sz="1100" b="1" kern="1200" dirty="0">
              <a:cs typeface="Arial"/>
            </a:rPr>
            <a:t>Add Development Container Configuration Files...</a:t>
          </a:r>
          <a:r>
            <a:rPr lang="en-US" sz="1100" kern="1200" dirty="0">
              <a:cs typeface="Arial"/>
            </a:rPr>
            <a:t> para </a:t>
          </a:r>
          <a:r>
            <a:rPr lang="en-US" sz="1100" b="1" kern="1200" dirty="0">
              <a:cs typeface="Arial"/>
            </a:rPr>
            <a:t>Remote-Containers</a:t>
          </a:r>
          <a:r>
            <a:rPr lang="en-US" sz="1100" kern="1200" dirty="0">
              <a:cs typeface="Arial"/>
            </a:rPr>
            <a:t> o </a:t>
          </a:r>
          <a:r>
            <a:rPr lang="en-US" sz="1100" b="1" kern="1200" dirty="0" err="1">
              <a:cs typeface="Arial"/>
            </a:rPr>
            <a:t>Codespaces</a:t>
          </a:r>
          <a:r>
            <a:rPr lang="en-US" sz="1100" kern="1200" dirty="0">
              <a:cs typeface="Arial"/>
            </a:rPr>
            <a:t>.</a:t>
          </a:r>
        </a:p>
      </dsp:txBody>
      <dsp:txXfrm>
        <a:off x="1304925" y="2076492"/>
        <a:ext cx="3914775" cy="680748"/>
      </dsp:txXfrm>
    </dsp:sp>
    <dsp:sp modelId="{78C7B7A0-96FD-4069-8829-4299E0FC226C}">
      <dsp:nvSpPr>
        <dsp:cNvPr id="0" name=""/>
        <dsp:cNvSpPr/>
      </dsp:nvSpPr>
      <dsp:spPr>
        <a:xfrm rot="10800000">
          <a:off x="0" y="1039401"/>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VS Code</a:t>
          </a:r>
          <a:endParaRPr lang="en-US" sz="1300" kern="1200">
            <a:cs typeface="Arial"/>
          </a:endParaRPr>
        </a:p>
      </dsp:txBody>
      <dsp:txXfrm rot="-10800000">
        <a:off x="0" y="1039401"/>
        <a:ext cx="1304925" cy="680748"/>
      </dsp:txXfrm>
    </dsp:sp>
    <dsp:sp modelId="{8A537E27-89A2-47D3-98A0-BBB4EDFEA05C}">
      <dsp:nvSpPr>
        <dsp:cNvPr id="0" name=""/>
        <dsp:cNvSpPr/>
      </dsp:nvSpPr>
      <dsp:spPr>
        <a:xfrm>
          <a:off x="1304925" y="1039401"/>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err="1">
              <a:cs typeface="Arial"/>
            </a:rPr>
            <a:t>Instale</a:t>
          </a:r>
          <a:r>
            <a:rPr lang="en-US" sz="1100" kern="1200" dirty="0">
              <a:cs typeface="Arial"/>
            </a:rPr>
            <a:t> </a:t>
          </a:r>
          <a:r>
            <a:rPr lang="en-US" sz="1100" kern="1200" dirty="0">
              <a:cs typeface="Arial"/>
              <a:hlinkClick xmlns:r="http://schemas.openxmlformats.org/officeDocument/2006/relationships" r:id="rId1"/>
            </a:rPr>
            <a:t>VS Code </a:t>
          </a:r>
          <a:r>
            <a:rPr lang="en-US" sz="1100" kern="1200" dirty="0">
              <a:cs typeface="Arial"/>
            </a:rPr>
            <a:t>y </a:t>
          </a:r>
          <a:r>
            <a:rPr lang="en-US" sz="1100" kern="1200" dirty="0" err="1">
              <a:cs typeface="Arial"/>
            </a:rPr>
            <a:t>el</a:t>
          </a:r>
          <a:r>
            <a:rPr lang="en-US" sz="1100" kern="1200" dirty="0">
              <a:cs typeface="Arial"/>
            </a:rPr>
            <a:t> </a:t>
          </a:r>
          <a:r>
            <a:rPr lang="en-US" sz="1100" kern="1200" dirty="0" err="1">
              <a:cs typeface="Arial"/>
            </a:rPr>
            <a:t>paquete</a:t>
          </a:r>
          <a:r>
            <a:rPr lang="en-US" sz="1100" kern="1200" dirty="0">
              <a:cs typeface="Arial"/>
            </a:rPr>
            <a:t> de </a:t>
          </a:r>
          <a:r>
            <a:rPr lang="en-US" sz="1100" kern="1200" dirty="0" err="1">
              <a:cs typeface="Arial"/>
            </a:rPr>
            <a:t>extensión</a:t>
          </a:r>
          <a:r>
            <a:rPr lang="en-US" sz="1100" kern="1200" dirty="0">
              <a:cs typeface="Arial"/>
            </a:rPr>
            <a:t> </a:t>
          </a:r>
          <a:r>
            <a:rPr lang="en-US" sz="1100" kern="1200" dirty="0">
              <a:cs typeface="Arial"/>
              <a:hlinkClick xmlns:r="http://schemas.openxmlformats.org/officeDocument/2006/relationships" r:id="rId2"/>
            </a:rPr>
            <a:t>Remote Development </a:t>
          </a:r>
          <a:endParaRPr lang="en-US" sz="1100" kern="1200" dirty="0">
            <a:cs typeface="Arial"/>
          </a:endParaRPr>
        </a:p>
      </dsp:txBody>
      <dsp:txXfrm>
        <a:off x="1304925" y="1039401"/>
        <a:ext cx="3914775" cy="680748"/>
      </dsp:txXfrm>
    </dsp:sp>
    <dsp:sp modelId="{BD9204BC-D51F-4F13-86BD-6E1D296B7D7E}">
      <dsp:nvSpPr>
        <dsp:cNvPr id="0" name=""/>
        <dsp:cNvSpPr/>
      </dsp:nvSpPr>
      <dsp:spPr>
        <a:xfrm rot="10800000">
          <a:off x="0" y="2310"/>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a:lnSpc>
              <a:spcPct val="100000"/>
            </a:lnSpc>
            <a:spcBef>
              <a:spcPct val="0"/>
            </a:spcBef>
            <a:spcAft>
              <a:spcPct val="35000"/>
            </a:spcAft>
            <a:buNone/>
          </a:pPr>
          <a:r>
            <a:rPr lang="en-US" sz="1300" kern="1200">
              <a:latin typeface="Segoe UI Semibold"/>
              <a:cs typeface="Arial"/>
            </a:rPr>
            <a:t>Docker</a:t>
          </a:r>
          <a:endParaRPr lang="en-US" sz="1300" kern="1200">
            <a:cs typeface="Arial"/>
          </a:endParaRPr>
        </a:p>
      </dsp:txBody>
      <dsp:txXfrm rot="-10800000">
        <a:off x="0" y="2310"/>
        <a:ext cx="1304925" cy="680748"/>
      </dsp:txXfrm>
    </dsp:sp>
    <dsp:sp modelId="{365959DD-8313-4B6F-92EA-3F7D648351E6}">
      <dsp:nvSpPr>
        <dsp:cNvPr id="0" name=""/>
        <dsp:cNvSpPr/>
      </dsp:nvSpPr>
      <dsp:spPr>
        <a:xfrm>
          <a:off x="1304925" y="2310"/>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s-MX" sz="1100" kern="1200" dirty="0">
              <a:cs typeface="Arial"/>
            </a:rPr>
            <a:t>Instale y configure </a:t>
          </a:r>
          <a:r>
            <a:rPr lang="en-US" sz="1100" kern="1200" dirty="0">
              <a:cs typeface="Arial"/>
              <a:hlinkClick xmlns:r="http://schemas.openxmlformats.org/officeDocument/2006/relationships" r:id="rId3"/>
            </a:rPr>
            <a:t>Docker</a:t>
          </a:r>
          <a:r>
            <a:rPr lang="en-US" sz="1100" kern="1200" dirty="0">
              <a:cs typeface="Arial"/>
            </a:rPr>
            <a:t> </a:t>
          </a:r>
          <a:r>
            <a:rPr lang="es-MX" sz="1100" kern="1200" dirty="0">
              <a:cs typeface="Arial"/>
            </a:rPr>
            <a:t>para su sistema operativo</a:t>
          </a:r>
          <a:endParaRPr lang="en-US" sz="1100" kern="1200" dirty="0">
            <a:cs typeface="Arial"/>
          </a:endParaRPr>
        </a:p>
      </dsp:txBody>
      <dsp:txXfrm>
        <a:off x="1304925" y="2310"/>
        <a:ext cx="3914775" cy="68074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D4E10-9EBC-468A-B0DE-4809BAD8EFE2}" type="datetimeFigureOut">
              <a:t>22/07/2022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F4061-6440-4001-9615-965C21135A12}" type="slidenum">
              <a:rPr smtClean="0"/>
              <a:t>‹Nº›</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s-es/learn/modules/explore-analyze-data-with-r/?WT.mc_id=academic-59300-cacas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Enlace al módulo publicado en </a:t>
            </a:r>
            <a:r>
              <a:rPr lang="es-ES" dirty="0" err="1"/>
              <a:t>Learn</a:t>
            </a:r>
            <a:r>
              <a:rPr dirty="0"/>
              <a:t>:</a:t>
            </a:r>
            <a:r>
              <a:rPr lang="es-ES" dirty="0"/>
              <a:t> </a:t>
            </a:r>
            <a:r>
              <a:rPr lang="es-ES" dirty="0">
                <a:hlinkClick r:id="rId3"/>
              </a:rPr>
              <a:t>Exploración y análisis de datos con R - </a:t>
            </a:r>
            <a:r>
              <a:rPr lang="es-ES" dirty="0" err="1">
                <a:hlinkClick r:id="rId3"/>
              </a:rPr>
              <a:t>Learn</a:t>
            </a:r>
            <a:r>
              <a:rPr lang="es-ES" dirty="0">
                <a:hlinkClick r:id="rId3"/>
              </a:rPr>
              <a:t> | Microsoft </a:t>
            </a:r>
            <a:r>
              <a:rPr lang="es-ES" dirty="0" err="1">
                <a:hlinkClick r:id="rId3"/>
              </a:rPr>
              <a:t>Docs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pPr algn="l"/>
            <a:r>
              <a:rPr lang="es-ES" b="0" i="0" dirty="0">
                <a:solidFill>
                  <a:srgbClr val="E6E6E6"/>
                </a:solidFill>
                <a:effectLst/>
                <a:latin typeface="Segoe UI" panose="020B0502040204020203" pitchFamily="34" charset="0"/>
              </a:rPr>
              <a:t>Los datos del mundo real pueden contener muchos problemas diferentes que afectan a la utilidad de los datos y a su interpretación de los resultados.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Es importante tener en cuenta que la mayoría de los datos del mundo real pueden estar influenciados por factores que no se registraron la primera vez que se recopilaron los datos. Por ejemplo, podríamos tener una tabla con los tiempos de los coches de carreras junto con los tamaños de los motores, pero otros factores que no se anotaron, como el clima, probablemente también influyeron. La influencia de estos factores puede reducirse a menudo aumentando el tamaño del conjunto de datos.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En otras situaciones, los puntos de datos que están claramente fuera de lo esperado, también conocidos como valores atípicos, a veces se pueden quitar de forma segura de los análisis, aunque se debe tener cuidado para no quitar puntos de datos que proporcionen información real.</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Otro problema común en los datos del mundo real es el sesgo. El sesgo se refiere a la tendencia de las personas a seleccionar ciertos tipos de valores con más frecuencia que otros, de forma que se falsea la población subyacente o del mundo real. A veces puede identificar y evitar el sesgo explorando los datos y teniendo en cuenta los conocimientos básicos sobre la procedencia de estos.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Los datos del mundo real siempre tendrán problemas, pero se suelen poder superar si recuerda hacer lo siguiente:</a:t>
            </a:r>
          </a:p>
          <a:p>
            <a:pPr algn="l"/>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a:solidFill>
                  <a:srgbClr val="E6E6E6"/>
                </a:solidFill>
                <a:effectLst/>
                <a:latin typeface="Segoe UI" panose="020B0502040204020203" pitchFamily="34" charset="0"/>
              </a:rPr>
              <a:t>Comprobar los valores que faltan y los datos registrados de forma incorrecta.</a:t>
            </a:r>
          </a:p>
          <a:p>
            <a:pPr algn="l">
              <a:buFont typeface="Arial" panose="020B0604020202020204" pitchFamily="34" charset="0"/>
              <a:buNone/>
            </a:pPr>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a:solidFill>
                  <a:srgbClr val="E6E6E6"/>
                </a:solidFill>
                <a:effectLst/>
                <a:latin typeface="Segoe UI" panose="020B0502040204020203" pitchFamily="34" charset="0"/>
              </a:rPr>
              <a:t>Considerar la posibilidad de eliminar valores atípicos obvios.</a:t>
            </a:r>
          </a:p>
          <a:p>
            <a:pPr algn="l">
              <a:buFont typeface="Arial" panose="020B0604020202020204" pitchFamily="34" charset="0"/>
              <a:buNone/>
            </a:pPr>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a:solidFill>
                  <a:srgbClr val="E6E6E6"/>
                </a:solidFill>
                <a:effectLst/>
                <a:latin typeface="Segoe UI" panose="020B0502040204020203" pitchFamily="34" charset="0"/>
              </a:rPr>
              <a:t>Considerar qué factores del mundo real podrían afectar al análisis y ver si el tamaño del conjunto de datos es lo suficientemente grande como para controlar el problema.</a:t>
            </a:r>
          </a:p>
          <a:p>
            <a:pPr algn="l">
              <a:buFont typeface="Arial" panose="020B0604020202020204" pitchFamily="34" charset="0"/>
              <a:buNone/>
            </a:pPr>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a:solidFill>
                  <a:srgbClr val="E6E6E6"/>
                </a:solidFill>
                <a:effectLst/>
                <a:latin typeface="Segoe UI" panose="020B0502040204020203" pitchFamily="34" charset="0"/>
              </a:rPr>
              <a:t>Comprobar si los datos sin procesar están sesgados y considerar sus opciones para corregirlos, si se encuentran.</a:t>
            </a:r>
          </a:p>
          <a:p>
            <a:br>
              <a:rPr lang="es-ES" b="0" i="0" dirty="0">
                <a:solidFill>
                  <a:srgbClr val="E6E6E6"/>
                </a:solidFill>
                <a:effectLst/>
                <a:latin typeface="Segoe UI" panose="020B0502040204020203" pitchFamily="34" charset="0"/>
              </a:rPr>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s-ES" dirty="0"/>
              <a:t>Los datos presentados en el material educativo a menudo son notablemente perfectos, diseñados para mostrar a los estudiantes cómo encontrar relaciones claras entre variables. Los datos del 'mundo real' son un poco menos simples.</a:t>
            </a:r>
          </a:p>
          <a:p>
            <a:pPr>
              <a:spcBef>
                <a:spcPct val="43750"/>
              </a:spcBef>
              <a:spcAft>
                <a:spcPct val="43750"/>
              </a:spcAft>
            </a:pPr>
            <a:endParaRPr lang="es-ES" dirty="0"/>
          </a:p>
          <a:p>
            <a:pPr>
              <a:spcBef>
                <a:spcPct val="43750"/>
              </a:spcBef>
              <a:spcAft>
                <a:spcPct val="43750"/>
              </a:spcAft>
            </a:pPr>
            <a:r>
              <a:rPr lang="es-ES" dirty="0"/>
              <a:t>Debido a la complejidad de los datos del 'mundo real', los datos sin procesar deben inspeccionarse en busca de problemas antes de usarse.</a:t>
            </a:r>
          </a:p>
          <a:p>
            <a:pPr>
              <a:spcBef>
                <a:spcPct val="43750"/>
              </a:spcBef>
              <a:spcAft>
                <a:spcPct val="43750"/>
              </a:spcAft>
            </a:pPr>
            <a:endParaRPr lang="es-ES" dirty="0"/>
          </a:p>
          <a:p>
            <a:pPr>
              <a:spcBef>
                <a:spcPct val="43750"/>
              </a:spcBef>
              <a:spcAft>
                <a:spcPct val="43750"/>
              </a:spcAft>
            </a:pPr>
            <a:r>
              <a:rPr lang="es-ES" dirty="0"/>
              <a:t>Como tal, la mejor práctica es inspeccionar los datos sin procesar y procesarlos antes de usarlos, lo que reduce los errores o problemas, generalmente eliminando puntos de datos erróneos o modificando los datos en una forma más útil.</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89279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 </a:t>
            </a:r>
            <a:r>
              <a:rPr lang="es-ES" b="0" i="0" dirty="0">
                <a:solidFill>
                  <a:srgbClr val="7CBB7B"/>
                </a:solidFill>
                <a:effectLst/>
                <a:latin typeface="Segoe UI" panose="020B0502040204020203" pitchFamily="34" charset="0"/>
              </a:rPr>
              <a:t>Correcto. Una dimensión de 20, 2 significa que el </a:t>
            </a:r>
            <a:r>
              <a:rPr lang="es-ES" b="0" i="0" dirty="0" err="1">
                <a:solidFill>
                  <a:srgbClr val="7CBB7B"/>
                </a:solidFill>
                <a:effectLst/>
                <a:latin typeface="Segoe UI" panose="020B0502040204020203" pitchFamily="34" charset="0"/>
              </a:rPr>
              <a:t>tibble</a:t>
            </a:r>
            <a:r>
              <a:rPr lang="es-ES" b="0" i="0" dirty="0">
                <a:solidFill>
                  <a:srgbClr val="7CBB7B"/>
                </a:solidFill>
                <a:effectLst/>
                <a:latin typeface="Segoe UI" panose="020B0502040204020203" pitchFamily="34" charset="0"/>
              </a:rPr>
              <a:t> tiene 2 columnas, cada una con 20 elementos. Esto le da una estructura rectangular de 20 filas y 2 columnas.</a:t>
            </a:r>
            <a:endParaRPr b="0"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 </a:t>
            </a:r>
            <a:r>
              <a:rPr lang="es-ES" b="0" i="0" dirty="0">
                <a:solidFill>
                  <a:srgbClr val="7CBB7B"/>
                </a:solidFill>
                <a:effectLst/>
                <a:latin typeface="Segoe UI" panose="020B0502040204020203" pitchFamily="34" charset="0"/>
              </a:rPr>
              <a:t>Correcto. Una dimensión de 20, 2 significa que el </a:t>
            </a:r>
            <a:r>
              <a:rPr lang="es-ES" b="0" i="0" dirty="0" err="1">
                <a:solidFill>
                  <a:srgbClr val="7CBB7B"/>
                </a:solidFill>
                <a:effectLst/>
                <a:latin typeface="Segoe UI" panose="020B0502040204020203" pitchFamily="34" charset="0"/>
              </a:rPr>
              <a:t>tibble</a:t>
            </a:r>
            <a:r>
              <a:rPr lang="es-ES" b="0" i="0" dirty="0">
                <a:solidFill>
                  <a:srgbClr val="7CBB7B"/>
                </a:solidFill>
                <a:effectLst/>
                <a:latin typeface="Segoe UI" panose="020B0502040204020203" pitchFamily="34" charset="0"/>
              </a:rPr>
              <a:t> tiene 2 columnas, cada una con 20 elementos. Esto le da una estructura rectangular de 20 filas y 2 columnas.</a:t>
            </a:r>
            <a:endParaRPr b="0"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39425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 </a:t>
            </a:r>
            <a:r>
              <a:rPr lang="es-ES" b="0" i="0" dirty="0">
                <a:solidFill>
                  <a:srgbClr val="7CBB7B"/>
                </a:solidFill>
                <a:effectLst/>
                <a:latin typeface="Segoe UI" panose="020B0502040204020203" pitchFamily="34" charset="0"/>
              </a:rPr>
              <a:t>Correcto. El descriptor de acceso (</a:t>
            </a:r>
            <a:r>
              <a:rPr lang="es-ES" b="0" dirty="0"/>
              <a:t>$</a:t>
            </a:r>
            <a:r>
              <a:rPr lang="es-ES" b="0" i="0" dirty="0">
                <a:solidFill>
                  <a:srgbClr val="7CBB7B"/>
                </a:solidFill>
                <a:effectLst/>
                <a:latin typeface="Segoe UI" panose="020B0502040204020203" pitchFamily="34" charset="0"/>
              </a:rPr>
              <a:t>) extrae los elementos de la columna </a:t>
            </a:r>
            <a:r>
              <a:rPr lang="es-ES" b="0" i="0" dirty="0" err="1">
                <a:solidFill>
                  <a:srgbClr val="7CBB7B"/>
                </a:solidFill>
                <a:effectLst/>
                <a:latin typeface="Segoe UI" panose="020B0502040204020203" pitchFamily="34" charset="0"/>
              </a:rPr>
              <a:t>sales_total</a:t>
            </a:r>
            <a:r>
              <a:rPr lang="es-ES" b="0" i="0" dirty="0">
                <a:solidFill>
                  <a:srgbClr val="7CBB7B"/>
                </a:solidFill>
                <a:effectLst/>
                <a:latin typeface="Segoe UI" panose="020B0502040204020203" pitchFamily="34" charset="0"/>
              </a:rPr>
              <a:t> del </a:t>
            </a:r>
            <a:r>
              <a:rPr lang="es-ES" b="0" i="0" dirty="0" err="1">
                <a:solidFill>
                  <a:srgbClr val="7CBB7B"/>
                </a:solidFill>
                <a:effectLst/>
                <a:latin typeface="Segoe UI" panose="020B0502040204020203" pitchFamily="34" charset="0"/>
              </a:rPr>
              <a:t>dataframe</a:t>
            </a:r>
            <a:r>
              <a:rPr lang="es-ES" b="0" i="0" dirty="0">
                <a:solidFill>
                  <a:srgbClr val="7CBB7B"/>
                </a:solidFill>
                <a:effectLst/>
                <a:latin typeface="Segoe UI" panose="020B0502040204020203" pitchFamily="34" charset="0"/>
              </a:rPr>
              <a:t> </a:t>
            </a:r>
            <a:r>
              <a:rPr lang="es-ES" b="0" i="0" dirty="0" err="1">
                <a:solidFill>
                  <a:srgbClr val="7CBB7B"/>
                </a:solidFill>
                <a:effectLst/>
                <a:latin typeface="Segoe UI" panose="020B0502040204020203" pitchFamily="34" charset="0"/>
              </a:rPr>
              <a:t>df_sales</a:t>
            </a:r>
            <a:r>
              <a:rPr lang="es-ES" b="0" i="0" dirty="0">
                <a:solidFill>
                  <a:srgbClr val="7CBB7B"/>
                </a:solidFill>
                <a:effectLst/>
                <a:latin typeface="Segoe UI" panose="020B0502040204020203" pitchFamily="34" charset="0"/>
              </a:rPr>
              <a:t>. A continuación, los elementos se pasan a la función mean(), que calcula el promedio.</a:t>
            </a:r>
            <a:endParaRPr lang="es-ES" b="0"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a:t>
            </a:r>
            <a:r>
              <a:rPr lang="es-ES" b="0" dirty="0"/>
              <a:t>: </a:t>
            </a:r>
            <a:r>
              <a:rPr lang="es-ES" b="0" i="0" dirty="0">
                <a:solidFill>
                  <a:srgbClr val="7CBB7B"/>
                </a:solidFill>
                <a:effectLst/>
                <a:latin typeface="Segoe UI" panose="020B0502040204020203" pitchFamily="34" charset="0"/>
              </a:rPr>
              <a:t>Correcto. El descriptor de acceso (</a:t>
            </a:r>
            <a:r>
              <a:rPr lang="es-ES" b="0" dirty="0"/>
              <a:t>$</a:t>
            </a:r>
            <a:r>
              <a:rPr lang="es-ES" b="0" i="0" dirty="0">
                <a:solidFill>
                  <a:srgbClr val="7CBB7B"/>
                </a:solidFill>
                <a:effectLst/>
                <a:latin typeface="Segoe UI" panose="020B0502040204020203" pitchFamily="34" charset="0"/>
              </a:rPr>
              <a:t>) extrae los elementos de la columna </a:t>
            </a:r>
            <a:r>
              <a:rPr lang="es-ES" b="0" i="0" dirty="0" err="1">
                <a:solidFill>
                  <a:srgbClr val="7CBB7B"/>
                </a:solidFill>
                <a:effectLst/>
                <a:latin typeface="Segoe UI" panose="020B0502040204020203" pitchFamily="34" charset="0"/>
              </a:rPr>
              <a:t>sales_total</a:t>
            </a:r>
            <a:r>
              <a:rPr lang="es-ES" b="0" i="0" dirty="0">
                <a:solidFill>
                  <a:srgbClr val="7CBB7B"/>
                </a:solidFill>
                <a:effectLst/>
                <a:latin typeface="Segoe UI" panose="020B0502040204020203" pitchFamily="34" charset="0"/>
              </a:rPr>
              <a:t> del </a:t>
            </a:r>
            <a:r>
              <a:rPr lang="es-ES" b="0" i="0" dirty="0" err="1">
                <a:solidFill>
                  <a:srgbClr val="7CBB7B"/>
                </a:solidFill>
                <a:effectLst/>
                <a:latin typeface="Segoe UI" panose="020B0502040204020203" pitchFamily="34" charset="0"/>
              </a:rPr>
              <a:t>dataframe</a:t>
            </a:r>
            <a:r>
              <a:rPr lang="es-ES" b="0" i="0" dirty="0">
                <a:solidFill>
                  <a:srgbClr val="7CBB7B"/>
                </a:solidFill>
                <a:effectLst/>
                <a:latin typeface="Segoe UI" panose="020B0502040204020203" pitchFamily="34" charset="0"/>
              </a:rPr>
              <a:t> </a:t>
            </a:r>
            <a:r>
              <a:rPr lang="es-ES" b="0" i="0" dirty="0" err="1">
                <a:solidFill>
                  <a:srgbClr val="7CBB7B"/>
                </a:solidFill>
                <a:effectLst/>
                <a:latin typeface="Segoe UI" panose="020B0502040204020203" pitchFamily="34" charset="0"/>
              </a:rPr>
              <a:t>df_sales</a:t>
            </a:r>
            <a:r>
              <a:rPr lang="es-ES" b="0" i="0" dirty="0">
                <a:solidFill>
                  <a:srgbClr val="7CBB7B"/>
                </a:solidFill>
                <a:effectLst/>
                <a:latin typeface="Segoe UI" panose="020B0502040204020203" pitchFamily="34" charset="0"/>
              </a:rPr>
              <a:t>. A continuación, los elementos se pasan a la función mean(), que calcula el promedio.</a:t>
            </a:r>
            <a:endParaRPr b="0"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 </a:t>
            </a:r>
            <a:r>
              <a:rPr lang="es-ES" b="0" i="0" dirty="0">
                <a:solidFill>
                  <a:srgbClr val="7CBB7B"/>
                </a:solidFill>
                <a:effectLst/>
                <a:latin typeface="Segoe UI" panose="020B0502040204020203" pitchFamily="34" charset="0"/>
              </a:rPr>
              <a:t>Correcto. La función </a:t>
            </a:r>
            <a:r>
              <a:rPr lang="es-ES" b="0" i="0" dirty="0" err="1">
                <a:solidFill>
                  <a:srgbClr val="7CBB7B"/>
                </a:solidFill>
                <a:effectLst/>
                <a:latin typeface="Segoe UI" panose="020B0502040204020203" pitchFamily="34" charset="0"/>
              </a:rPr>
              <a:t>cor</a:t>
            </a:r>
            <a:r>
              <a:rPr lang="es-ES" b="0" i="0" dirty="0">
                <a:solidFill>
                  <a:srgbClr val="7CBB7B"/>
                </a:solidFill>
                <a:effectLst/>
                <a:latin typeface="Segoe UI" panose="020B0502040204020203" pitchFamily="34" charset="0"/>
              </a:rPr>
              <a:t> devuelve la correlación, y un valor cercano a 1 indica una correlación positiva.</a:t>
            </a:r>
            <a:endParaRPr b="0"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s-ES" dirty="0"/>
              <a:t>Explicación: </a:t>
            </a:r>
            <a:r>
              <a:rPr lang="es-ES" b="0" i="0" dirty="0">
                <a:solidFill>
                  <a:srgbClr val="7CBB7B"/>
                </a:solidFill>
                <a:effectLst/>
                <a:latin typeface="Segoe UI" panose="020B0502040204020203" pitchFamily="34" charset="0"/>
              </a:rPr>
              <a:t>Correcto. La función </a:t>
            </a:r>
            <a:r>
              <a:rPr lang="es-ES" b="0" i="0" dirty="0" err="1">
                <a:solidFill>
                  <a:srgbClr val="7CBB7B"/>
                </a:solidFill>
                <a:effectLst/>
                <a:latin typeface="Segoe UI" panose="020B0502040204020203" pitchFamily="34" charset="0"/>
              </a:rPr>
              <a:t>cor</a:t>
            </a:r>
            <a:r>
              <a:rPr lang="es-ES" b="0" i="0" dirty="0">
                <a:solidFill>
                  <a:srgbClr val="7CBB7B"/>
                </a:solidFill>
                <a:effectLst/>
                <a:latin typeface="Segoe UI" panose="020B0502040204020203" pitchFamily="34" charset="0"/>
              </a:rPr>
              <a:t> devuelve la correlación, y un valor cercano a 1 indica una correlación positiva.</a:t>
            </a:r>
            <a:endParaRPr b="0"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64691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70511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lgn="l"/>
            <a:r>
              <a:rPr lang="es-ES" b="0" i="0" dirty="0">
                <a:solidFill>
                  <a:srgbClr val="E6E6E6"/>
                </a:solidFill>
                <a:effectLst/>
                <a:latin typeface="Segoe UI" panose="020B0502040204020203" pitchFamily="34" charset="0"/>
              </a:rPr>
              <a:t>Como es lógico, como científico de datos, su rol implica principalmente la exploración y el análisis de datos. Los resultados de un análisis podrían ser la base de un informe o de un modelo de Machine </a:t>
            </a:r>
            <a:r>
              <a:rPr lang="es-ES" b="0" i="0" dirty="0" err="1">
                <a:solidFill>
                  <a:srgbClr val="E6E6E6"/>
                </a:solidFill>
                <a:effectLst/>
                <a:latin typeface="Segoe UI" panose="020B0502040204020203" pitchFamily="34" charset="0"/>
              </a:rPr>
              <a:t>Learning</a:t>
            </a:r>
            <a:r>
              <a:rPr lang="es-ES" b="0" i="0" dirty="0">
                <a:solidFill>
                  <a:srgbClr val="E6E6E6"/>
                </a:solidFill>
                <a:effectLst/>
                <a:latin typeface="Segoe UI" panose="020B0502040204020203" pitchFamily="34" charset="0"/>
              </a:rPr>
              <a:t>, pero todo comienza con los datos.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R es uno de los lenguajes de programación más populares para los científicos de datos. R es un entorno elegante diseñado para admitir la ciencia de datos y puede usarlo para muchos propósitos.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Tras décadas de desarrollo de código abierto, R ofrece una amplia funcionalidad respaldada por un conjunto masivo de eficaces paquetes de modelado estadístico, aprendizaje automático, visualización y limpieza y transformación de datos. Por ejemplo:</a:t>
            </a:r>
          </a:p>
          <a:p>
            <a:pPr algn="l"/>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err="1">
                <a:solidFill>
                  <a:srgbClr val="E6E6E6"/>
                </a:solidFill>
                <a:effectLst/>
                <a:latin typeface="Segoe UI" panose="020B0502040204020203" pitchFamily="34" charset="0"/>
              </a:rPr>
              <a:t>Tidyverse</a:t>
            </a:r>
            <a:r>
              <a:rPr lang="es-ES" b="0" i="0" dirty="0">
                <a:solidFill>
                  <a:srgbClr val="E6E6E6"/>
                </a:solidFill>
                <a:effectLst/>
                <a:latin typeface="Segoe UI" panose="020B0502040204020203" pitchFamily="34" charset="0"/>
              </a:rPr>
              <a:t> es una colección de paquetes de R que hacen que la ciencia de datos sea más rápida, fácil y divertida.</a:t>
            </a:r>
          </a:p>
          <a:p>
            <a:pPr algn="l">
              <a:buFont typeface="Arial" panose="020B0604020202020204" pitchFamily="34" charset="0"/>
              <a:buNone/>
            </a:pPr>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err="1">
                <a:solidFill>
                  <a:srgbClr val="E6E6E6"/>
                </a:solidFill>
                <a:effectLst/>
                <a:latin typeface="Segoe UI" panose="020B0502040204020203" pitchFamily="34" charset="0"/>
              </a:rPr>
              <a:t>Tidymodels</a:t>
            </a:r>
            <a:r>
              <a:rPr lang="es-ES" b="0" i="0" dirty="0">
                <a:solidFill>
                  <a:srgbClr val="E6E6E6"/>
                </a:solidFill>
                <a:effectLst/>
                <a:latin typeface="Segoe UI" panose="020B0502040204020203" pitchFamily="34" charset="0"/>
              </a:rPr>
              <a:t> es una colección de paquetes de R para el modelado y el análisis estadístico.</a:t>
            </a:r>
          </a:p>
          <a:p>
            <a:pPr algn="l">
              <a:buFont typeface="Arial" panose="020B0604020202020204" pitchFamily="34" charset="0"/>
              <a:buNone/>
            </a:pPr>
            <a:endParaRPr lang="es-ES" b="0" i="0" dirty="0">
              <a:solidFill>
                <a:srgbClr val="E6E6E6"/>
              </a:solidFill>
              <a:effectLst/>
              <a:latin typeface="Segoe UI" panose="020B0502040204020203" pitchFamily="34" charset="0"/>
            </a:endParaRPr>
          </a:p>
          <a:p>
            <a:pPr algn="l">
              <a:buFont typeface="Arial" panose="020B0604020202020204" pitchFamily="34" charset="0"/>
              <a:buNone/>
            </a:pPr>
            <a:r>
              <a:rPr lang="es-ES" b="0" i="0" dirty="0" err="1">
                <a:solidFill>
                  <a:srgbClr val="E6E6E6"/>
                </a:solidFill>
                <a:effectLst/>
                <a:latin typeface="Segoe UI" panose="020B0502040204020203" pitchFamily="34" charset="0"/>
              </a:rPr>
              <a:t>TensorFlow</a:t>
            </a:r>
            <a:r>
              <a:rPr lang="es-ES" b="0" i="0" dirty="0">
                <a:solidFill>
                  <a:srgbClr val="E6E6E6"/>
                </a:solidFill>
                <a:effectLst/>
                <a:latin typeface="Segoe UI" panose="020B0502040204020203" pitchFamily="34" charset="0"/>
              </a:rPr>
              <a:t> para R y </a:t>
            </a:r>
            <a:r>
              <a:rPr lang="es-ES" b="0" i="0" dirty="0" err="1">
                <a:solidFill>
                  <a:srgbClr val="E6E6E6"/>
                </a:solidFill>
                <a:effectLst/>
                <a:latin typeface="Segoe UI" panose="020B0502040204020203" pitchFamily="34" charset="0"/>
              </a:rPr>
              <a:t>Torch</a:t>
            </a:r>
            <a:r>
              <a:rPr lang="es-ES" b="0" i="0" dirty="0">
                <a:solidFill>
                  <a:srgbClr val="E6E6E6"/>
                </a:solidFill>
                <a:effectLst/>
                <a:latin typeface="Segoe UI" panose="020B0502040204020203" pitchFamily="34" charset="0"/>
              </a:rPr>
              <a:t> para R suministran funcionalidades de aprendizaje automático y aprendizaje profundo.</a:t>
            </a:r>
          </a:p>
          <a:p>
            <a:pPr>
              <a:spcBef>
                <a:spcPct val="43750"/>
              </a:spcBef>
              <a:spcAft>
                <a:spcPct val="43750"/>
              </a:spcAft>
            </a:pPr>
            <a:endParaRPr lang="es-ES" dirty="0"/>
          </a:p>
          <a:p>
            <a:pPr algn="l"/>
            <a:r>
              <a:rPr lang="es-ES" b="0" i="0" dirty="0">
                <a:solidFill>
                  <a:srgbClr val="E6E6E6"/>
                </a:solidFill>
                <a:effectLst/>
                <a:latin typeface="Segoe UI" panose="020B0502040204020203" pitchFamily="34" charset="0"/>
              </a:rPr>
              <a:t>Normalmente, los proyectos de análisis de datos están diseñados para obtener conclusiones sobre un escenario concreto o para probar una hipótesis. </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Por ejemplo, supongamos que es profesor universitario y quiere recoger datos sobre el comportamiento y los resultados académicos de sus alumnos, incluido el número de conferencias a las que asistieron, las horas de estudio y las calificaciones finales logradas al final del examen. Puede analizar todos los datos para determinar si existe una relación entre el tiempo que dedican al estudio y las calificaciones finales que obtienen. A continuación, se podrían utilizar los datos para comprobar una hipótesis de que solo los alumnos que estudian un número mínimo de horas pueden esperar obtener un aprobado.</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s-ES" b="0" i="0" dirty="0">
                <a:solidFill>
                  <a:srgbClr val="E6E6E6"/>
                </a:solidFill>
                <a:effectLst/>
                <a:latin typeface="Segoe UI" panose="020B0502040204020203" pitchFamily="34" charset="0"/>
              </a:rPr>
              <a:t>El análisis exploratorio de datos, conocido popularmente como EDA, es un ciclo iterativo de análisis de conjuntos de datos para resumir sus características principales, a menudo mediante la visualización y transformación de esos datos.</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Como científico de datos, usará diversas herramientas y técnicas para explorar, visualizar y manipular datos. Una de las formas más comunes de trabajar con datos es mediante el lenguaje R y algunos paquetes específicos para la exploración de datos. Un paquete de este tipo es </a:t>
            </a:r>
            <a:r>
              <a:rPr lang="es-ES" b="0" i="0" dirty="0" err="1">
                <a:solidFill>
                  <a:srgbClr val="E6E6E6"/>
                </a:solidFill>
                <a:effectLst/>
                <a:latin typeface="Segoe UI" panose="020B0502040204020203" pitchFamily="34" charset="0"/>
              </a:rPr>
              <a:t>Tidyverse</a:t>
            </a:r>
            <a:r>
              <a:rPr lang="es-ES" b="0" i="0" dirty="0">
                <a:solidFill>
                  <a:srgbClr val="E6E6E6"/>
                </a:solidFill>
                <a:effectLst/>
                <a:latin typeface="Segoe UI" panose="020B0502040204020203" pitchFamily="34" charset="0"/>
              </a:rPr>
              <a:t>, una colección de paquetes que proporcionan herramientas para los desafíos de ciencia de datos más comunes. Entre los paquetes de </a:t>
            </a:r>
            <a:r>
              <a:rPr lang="es-ES" b="0" i="0" dirty="0" err="1">
                <a:solidFill>
                  <a:srgbClr val="E6E6E6"/>
                </a:solidFill>
                <a:effectLst/>
                <a:latin typeface="Segoe UI" panose="020B0502040204020203" pitchFamily="34" charset="0"/>
              </a:rPr>
              <a:t>Tidyverse</a:t>
            </a:r>
            <a:r>
              <a:rPr lang="es-ES" b="0" i="0" dirty="0">
                <a:solidFill>
                  <a:srgbClr val="E6E6E6"/>
                </a:solidFill>
                <a:effectLst/>
                <a:latin typeface="Segoe UI" panose="020B0502040204020203" pitchFamily="34" charset="0"/>
              </a:rPr>
              <a:t> con los que interactuará se incluyen ggplot2, </a:t>
            </a:r>
            <a:r>
              <a:rPr lang="es-ES" b="0" i="0" dirty="0" err="1">
                <a:solidFill>
                  <a:srgbClr val="E6E6E6"/>
                </a:solidFill>
                <a:effectLst/>
                <a:latin typeface="Segoe UI" panose="020B0502040204020203" pitchFamily="34" charset="0"/>
              </a:rPr>
              <a:t>dplyr</a:t>
            </a:r>
            <a:r>
              <a:rPr lang="es-ES" b="0" i="0" dirty="0">
                <a:solidFill>
                  <a:srgbClr val="E6E6E6"/>
                </a:solidFill>
                <a:effectLst/>
                <a:latin typeface="Segoe UI" panose="020B0502040204020203" pitchFamily="34" charset="0"/>
              </a:rPr>
              <a:t> y </a:t>
            </a:r>
            <a:r>
              <a:rPr lang="es-ES" b="0" i="0" dirty="0" err="1">
                <a:solidFill>
                  <a:srgbClr val="E6E6E6"/>
                </a:solidFill>
                <a:effectLst/>
                <a:latin typeface="Segoe UI" panose="020B0502040204020203" pitchFamily="34" charset="0"/>
              </a:rPr>
              <a:t>tibble</a:t>
            </a:r>
            <a:r>
              <a:rPr lang="es-ES" b="0" i="0" dirty="0">
                <a:solidFill>
                  <a:srgbClr val="E6E6E6"/>
                </a:solidFill>
                <a:effectLst/>
                <a:latin typeface="Segoe UI" panose="020B0502040204020203" pitchFamily="34" charset="0"/>
              </a:rPr>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lgn="l"/>
            <a:r>
              <a:rPr lang="es-ES" b="0" i="0" dirty="0">
                <a:solidFill>
                  <a:srgbClr val="E6E6E6"/>
                </a:solidFill>
                <a:effectLst/>
                <a:latin typeface="Segoe UI" panose="020B0502040204020203" pitchFamily="34" charset="0"/>
              </a:rPr>
              <a:t>Representar los datos visualmente normalmente significa representarlos en gráficos. Esto se hace para proporcionar una evaluación cualitativa rápida de los datos, que puede ser útil para entender los resultados, encontrar valores atípicos, comprender cómo se distribuyen los números, plantear nuevas preguntas sobre los datos, etc.</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Aunque a veces es posible que sepa de antemano qué tipo de gráfico será más útil, otras veces quizás use los gráficos de forma exploratoria. Para entender el poder de la visualización de datos, considere los datos de la tabla siguiente, que describen la ubicación (</a:t>
            </a:r>
            <a:r>
              <a:rPr lang="es-ES" b="0" i="0" dirty="0" err="1">
                <a:solidFill>
                  <a:srgbClr val="E6E6E6"/>
                </a:solidFill>
                <a:effectLst/>
                <a:latin typeface="Segoe UI" panose="020B0502040204020203" pitchFamily="34" charset="0"/>
              </a:rPr>
              <a:t>x,y</a:t>
            </a:r>
            <a:r>
              <a:rPr lang="es-ES" b="0" i="0" dirty="0">
                <a:solidFill>
                  <a:srgbClr val="E6E6E6"/>
                </a:solidFill>
                <a:effectLst/>
                <a:latin typeface="Segoe UI" panose="020B0502040204020203" pitchFamily="34" charset="0"/>
              </a:rPr>
              <a:t>) de un coche que se conduce automáticamente. Es difícil ver patrones reales en la forma sin procesar de los datos. La media o promedio le dice que la trayectoria del coche giró en torno a x=0,2 e y=0,3, y el intervalo de números parece estar entre -2 y 2 aproximadamente.</a:t>
            </a:r>
          </a:p>
          <a:p>
            <a:pPr>
              <a:spcBef>
                <a:spcPct val="43750"/>
              </a:spcBef>
              <a:spcAft>
                <a:spcPct val="43750"/>
              </a:spcAft>
            </a:pPr>
            <a:endParaRPr lang="es-ES" dirty="0"/>
          </a:p>
          <a:p>
            <a:pPr>
              <a:spcBef>
                <a:spcPct val="43750"/>
              </a:spcBef>
              <a:spcAft>
                <a:spcPct val="43750"/>
              </a:spcAft>
            </a:pPr>
            <a:r>
              <a:rPr lang="es-ES" dirty="0"/>
              <a:t>[La tabla estaba aquí]</a:t>
            </a:r>
          </a:p>
          <a:p>
            <a:pPr>
              <a:spcBef>
                <a:spcPct val="43750"/>
              </a:spcBef>
              <a:spcAft>
                <a:spcPct val="43750"/>
              </a:spcAft>
            </a:pPr>
            <a:endParaRPr lang="es-ES" dirty="0"/>
          </a:p>
          <a:p>
            <a:pPr>
              <a:spcBef>
                <a:spcPct val="43750"/>
              </a:spcBef>
              <a:spcAft>
                <a:spcPct val="43750"/>
              </a:spcAft>
            </a:pPr>
            <a:r>
              <a:rPr lang="es-ES" dirty="0"/>
              <a:t>Si ahora traza la posición X a lo largo del tiempo, </a:t>
            </a:r>
            <a:r>
              <a:rPr lang="es-ES" b="0" i="0" dirty="0">
                <a:solidFill>
                  <a:srgbClr val="E6E6E6"/>
                </a:solidFill>
                <a:effectLst/>
                <a:latin typeface="Segoe UI" panose="020B0502040204020203" pitchFamily="34" charset="0"/>
              </a:rPr>
              <a:t>puede ver que a la tabla parecen faltarle algunos valores entre los tiempos 7 y 12.</a:t>
            </a:r>
          </a:p>
          <a:p>
            <a:pPr>
              <a:spcBef>
                <a:spcPct val="43750"/>
              </a:spcBef>
              <a:spcAft>
                <a:spcPct val="43750"/>
              </a:spcAft>
            </a:pPr>
            <a:endParaRPr lang="es-ES" dirty="0"/>
          </a:p>
          <a:p>
            <a:pPr algn="l"/>
            <a:r>
              <a:rPr lang="es-ES" b="0" i="0" dirty="0">
                <a:solidFill>
                  <a:srgbClr val="E6E6E6"/>
                </a:solidFill>
                <a:effectLst/>
                <a:latin typeface="Segoe UI" panose="020B0502040204020203" pitchFamily="34" charset="0"/>
              </a:rPr>
              <a:t>Si traza X frente a Y, termina con un mapa de por dónde se ha movido el coche. Es inmediatamente obvio que el coche ha estado conduciendo en círculo, pero que, en algún momento, condujo hacia el centro de ese círculo.</a:t>
            </a:r>
          </a:p>
          <a:p>
            <a:pPr algn="l"/>
            <a:endParaRPr lang="es-ES" b="0" i="0" dirty="0">
              <a:solidFill>
                <a:srgbClr val="E6E6E6"/>
              </a:solidFill>
              <a:effectLst/>
              <a:latin typeface="Segoe UI" panose="020B0502040204020203" pitchFamily="34" charset="0"/>
            </a:endParaRPr>
          </a:p>
          <a:p>
            <a:pPr algn="l"/>
            <a:r>
              <a:rPr lang="es-ES" b="0" i="0" dirty="0">
                <a:solidFill>
                  <a:srgbClr val="E6E6E6"/>
                </a:solidFill>
                <a:effectLst/>
                <a:latin typeface="Segoe UI" panose="020B0502040204020203" pitchFamily="34" charset="0"/>
              </a:rPr>
              <a:t>Los gráficos no se limitan a los diagramas de dispersión en 2D como estos. Puede usarlos para explorar muchos otros tipos de datos. Por ejemplo, puede representar proporciones a través de gráficos circulares o gráficos de barras apilados. También puede mostrar cómo se distribuyen los datos mediante histogramas y trazados de cajas y bigotes. O bien, puede usar otro tipo de gráfico para mostrar cómo difieren dos conjuntos de datos. Cuando intenta comprender datos o resultados sin procesar, es una buena idea experimentar con diferentes tipos de gráficos hasta dar con uno que explique los datos de forma visualmente intuitiva y más práctica.</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s-ES" b="0" i="0" dirty="0">
                <a:solidFill>
                  <a:srgbClr val="E6E6E6"/>
                </a:solidFill>
                <a:effectLst/>
                <a:latin typeface="Segoe UI" panose="020B0502040204020203" pitchFamily="34" charset="0"/>
              </a:rPr>
              <a:t>Ggplot2 es un paquete de R para crear gráficos elegantes para el análisis de datos. Con ggplot2, tiene una manera flexible de crear gráficos mediante la combinación de los componentes independientes de un gráfico en una serie de pasos iterativos. Esto hace que ggplot2 sea una de las herramientas más versátiles y eficaces para crear gráficos en R.</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err="1"/>
              <a:t>dplyr</a:t>
            </a:r>
            <a:r>
              <a:rPr dirty="0"/>
              <a:t> </a:t>
            </a:r>
            <a:r>
              <a:rPr lang="es-ES" b="0" i="0" dirty="0">
                <a:solidFill>
                  <a:srgbClr val="E6E6E6"/>
                </a:solidFill>
                <a:effectLst/>
                <a:latin typeface="Segoe UI" panose="020B0502040204020203" pitchFamily="34" charset="0"/>
              </a:rPr>
              <a:t>es una gramática de manipulación de datos, la cual proporciona un conjunto coherente de verbos que le ayudan a resolver los desafíos de manipulación de datos más comunes. Con </a:t>
            </a:r>
            <a:r>
              <a:rPr lang="es-ES" b="0" i="0" dirty="0" err="1">
                <a:solidFill>
                  <a:srgbClr val="E6E6E6"/>
                </a:solidFill>
                <a:effectLst/>
                <a:latin typeface="Segoe UI" panose="020B0502040204020203" pitchFamily="34" charset="0"/>
              </a:rPr>
              <a:t>dplyr</a:t>
            </a:r>
            <a:r>
              <a:rPr lang="es-ES" b="0" i="0" dirty="0">
                <a:solidFill>
                  <a:srgbClr val="E6E6E6"/>
                </a:solidFill>
                <a:effectLst/>
                <a:latin typeface="Segoe UI" panose="020B0502040204020203" pitchFamily="34" charset="0"/>
              </a:rPr>
              <a:t>, puede transformar los datos exactamente a la forma que necesita para habilitar un análisis o una visualización adicional.</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allisonhors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amam92.blogspot.com/2018/03/vehicle-airplane-wallpapersc-smartphone.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mybinder.org/v2/gh/carlotta94c/workshop-library/workshop-binding?labpath=%2Ffull%2Fexplore-analyze-data-with-R%2Fsolution%2Fchallenge-Data_Explora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aka.ms/learn-data-analysis-with-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github.com/allisonhor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s-ES" dirty="0"/>
              <a:t>Transformación de datos mediante </a:t>
            </a:r>
            <a:r>
              <a:rPr lang="es-ES" dirty="0" err="1"/>
              <a:t>dplyr</a:t>
            </a:r>
            <a:endParaRPr lang="es-ES" dirty="0"/>
          </a:p>
        </p:txBody>
      </p:sp>
      <p:sp>
        <p:nvSpPr>
          <p:cNvPr id="3" name="Subtitle"/>
          <p:cNvSpPr>
            <a:spLocks noGrp="1"/>
          </p:cNvSpPr>
          <p:nvPr>
            <p:ph sz="quarter" idx="10"/>
          </p:nvPr>
        </p:nvSpPr>
        <p:spPr>
          <a:xfrm>
            <a:off x="584200" y="1435100"/>
            <a:ext cx="11018838" cy="430887"/>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dirty="0" err="1">
                <a:cs typeface="Segoe UI"/>
              </a:rPr>
              <a:t>Dplyr</a:t>
            </a:r>
            <a:r>
              <a:rPr lang="es-ES" dirty="0">
                <a:cs typeface="Segoe UI"/>
              </a:rPr>
              <a:t> es una gramática de manipulación de datos</a:t>
            </a:r>
            <a:endParaRPr lang="en-US" dirty="0">
              <a:cs typeface="Segoe UI"/>
            </a:endParaRPr>
          </a:p>
        </p:txBody>
      </p:sp>
      <p:pic>
        <p:nvPicPr>
          <p:cNvPr id="4" name="Picture 4" descr="Graphical user interface, website&#10;&#10;Description automatically generated">
            <a:extLst>
              <a:ext uri="{FF2B5EF4-FFF2-40B4-BE49-F238E27FC236}">
                <a16:creationId xmlns:a16="http://schemas.microsoft.com/office/drawing/2014/main" id="{19719938-AD98-46D3-81DA-B8062556AA33}"/>
              </a:ext>
            </a:extLst>
          </p:cNvPr>
          <p:cNvPicPr>
            <a:picLocks noChangeAspect="1"/>
          </p:cNvPicPr>
          <p:nvPr/>
        </p:nvPicPr>
        <p:blipFill>
          <a:blip r:embed="rId3"/>
          <a:stretch>
            <a:fillRect/>
          </a:stretch>
        </p:blipFill>
        <p:spPr>
          <a:xfrm>
            <a:off x="280348" y="3205981"/>
            <a:ext cx="3607558" cy="1992782"/>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61E46313-377C-427D-A7B3-F5BD573C2F3C}"/>
              </a:ext>
            </a:extLst>
          </p:cNvPr>
          <p:cNvPicPr>
            <a:picLocks noChangeAspect="1"/>
          </p:cNvPicPr>
          <p:nvPr/>
        </p:nvPicPr>
        <p:blipFill>
          <a:blip r:embed="rId4"/>
          <a:stretch>
            <a:fillRect/>
          </a:stretch>
        </p:blipFill>
        <p:spPr>
          <a:xfrm>
            <a:off x="4021477" y="2844973"/>
            <a:ext cx="3391468" cy="2986174"/>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DEB5ED01-D427-4E07-A340-D653C7A87A45}"/>
              </a:ext>
            </a:extLst>
          </p:cNvPr>
          <p:cNvPicPr>
            <a:picLocks noChangeAspect="1"/>
          </p:cNvPicPr>
          <p:nvPr/>
        </p:nvPicPr>
        <p:blipFill>
          <a:blip r:embed="rId5"/>
          <a:stretch>
            <a:fillRect/>
          </a:stretch>
        </p:blipFill>
        <p:spPr>
          <a:xfrm>
            <a:off x="7831161" y="3263021"/>
            <a:ext cx="3448334" cy="2427141"/>
          </a:xfrm>
          <a:prstGeom prst="rect">
            <a:avLst/>
          </a:prstGeom>
        </p:spPr>
      </p:pic>
      <p:sp>
        <p:nvSpPr>
          <p:cNvPr id="7" name="TextBox 6">
            <a:extLst>
              <a:ext uri="{FF2B5EF4-FFF2-40B4-BE49-F238E27FC236}">
                <a16:creationId xmlns:a16="http://schemas.microsoft.com/office/drawing/2014/main" id="{34701FAC-0051-4C2B-8E05-9E1FD46859EE}"/>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 </a:t>
            </a:r>
            <a:r>
              <a:rPr lang="it-IT" sz="1600" dirty="0">
                <a:hlinkClick r:id="rId6"/>
              </a:rPr>
              <a:t>allisonhorst</a:t>
            </a:r>
            <a:endParaRPr lang="it-IT" sz="16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ES" b="1" dirty="0">
                <a:effectLst/>
              </a:rPr>
              <a:t>Examen de datos del mundo real</a:t>
            </a: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s-ES" dirty="0"/>
              <a:t>Examen de datos del mundo real</a:t>
            </a:r>
          </a:p>
        </p:txBody>
      </p:sp>
      <p:sp>
        <p:nvSpPr>
          <p:cNvPr id="3" name="Subtitle"/>
          <p:cNvSpPr>
            <a:spLocks noGrp="1"/>
          </p:cNvSpPr>
          <p:nvPr>
            <p:ph sz="quarter" idx="10"/>
          </p:nvPr>
        </p:nvSpPr>
        <p:spPr>
          <a:xfrm>
            <a:off x="584200" y="1435100"/>
            <a:ext cx="11018838"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Los datos presentados en el material educativo a menudo son notablemente perfectos. Los </a:t>
            </a:r>
            <a:r>
              <a:rPr lang="es-ES" b="1" dirty="0"/>
              <a:t>datos del mundo real </a:t>
            </a:r>
            <a:r>
              <a:rPr lang="es-ES" dirty="0"/>
              <a:t>pueden contener muchos problemas diferentes que pueden afectar la utilidad de los datos y nuestra interpretación de los resultados.</a:t>
            </a:r>
            <a:endParaRPr dirty="0"/>
          </a:p>
        </p:txBody>
      </p:sp>
      <p:sp>
        <p:nvSpPr>
          <p:cNvPr id="4" name="New shape"/>
          <p:cNvSpPr/>
          <p:nvPr/>
        </p:nvSpPr>
        <p:spPr>
          <a:xfrm>
            <a:off x="609600" y="3194468"/>
            <a:ext cx="10972800" cy="208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lang="es-ES" dirty="0">
                <a:solidFill>
                  <a:srgbClr val="000000"/>
                </a:solidFill>
              </a:rPr>
              <a:t>Comprobar los </a:t>
            </a:r>
            <a:r>
              <a:rPr lang="es-ES" b="1" dirty="0">
                <a:solidFill>
                  <a:srgbClr val="000000"/>
                </a:solidFill>
              </a:rPr>
              <a:t>valores que faltan</a:t>
            </a:r>
            <a:r>
              <a:rPr lang="es-ES" dirty="0">
                <a:solidFill>
                  <a:srgbClr val="000000"/>
                </a:solidFill>
              </a:rPr>
              <a:t> y los datos registrados de forma incorrecta.</a:t>
            </a:r>
          </a:p>
          <a:p>
            <a:pPr marL="635000" indent="-365760">
              <a:spcBef>
                <a:spcPct val="20000"/>
              </a:spcBef>
              <a:spcAft>
                <a:spcPct val="20000"/>
              </a:spcAft>
              <a:buChar char="•"/>
            </a:pPr>
            <a:r>
              <a:rPr lang="es-ES" dirty="0">
                <a:solidFill>
                  <a:srgbClr val="000000"/>
                </a:solidFill>
              </a:rPr>
              <a:t>Considerar la posibilidad de eliminar </a:t>
            </a:r>
            <a:r>
              <a:rPr lang="es-ES" b="1" dirty="0">
                <a:solidFill>
                  <a:srgbClr val="000000"/>
                </a:solidFill>
              </a:rPr>
              <a:t>valores atípicos </a:t>
            </a:r>
            <a:r>
              <a:rPr lang="es-ES" dirty="0">
                <a:solidFill>
                  <a:srgbClr val="000000"/>
                </a:solidFill>
              </a:rPr>
              <a:t>obvios.</a:t>
            </a:r>
          </a:p>
          <a:p>
            <a:pPr marL="635000" indent="-365760">
              <a:spcBef>
                <a:spcPct val="20000"/>
              </a:spcBef>
              <a:spcAft>
                <a:spcPct val="20000"/>
              </a:spcAft>
              <a:buChar char="•"/>
            </a:pPr>
            <a:r>
              <a:rPr lang="es-ES" dirty="0">
                <a:solidFill>
                  <a:srgbClr val="000000"/>
                </a:solidFill>
              </a:rPr>
              <a:t>Considerar qué </a:t>
            </a:r>
            <a:r>
              <a:rPr lang="es-ES" b="1" dirty="0">
                <a:solidFill>
                  <a:srgbClr val="000000"/>
                </a:solidFill>
              </a:rPr>
              <a:t>factores del mundo real </a:t>
            </a:r>
            <a:r>
              <a:rPr lang="es-ES" dirty="0">
                <a:solidFill>
                  <a:srgbClr val="000000"/>
                </a:solidFill>
              </a:rPr>
              <a:t>podrían afectar al análisis y ver si el tamaño del conjunto de datos es lo suficientemente grande como para controlar el problema.</a:t>
            </a:r>
          </a:p>
          <a:p>
            <a:pPr marL="635000" indent="-365760">
              <a:spcBef>
                <a:spcPct val="20000"/>
              </a:spcBef>
              <a:spcAft>
                <a:spcPct val="20000"/>
              </a:spcAft>
              <a:buChar char="•"/>
            </a:pPr>
            <a:r>
              <a:rPr lang="es-ES" dirty="0">
                <a:solidFill>
                  <a:srgbClr val="000000"/>
                </a:solidFill>
              </a:rPr>
              <a:t>Comprobar si los </a:t>
            </a:r>
            <a:r>
              <a:rPr lang="es-ES" b="1" dirty="0">
                <a:solidFill>
                  <a:srgbClr val="000000"/>
                </a:solidFill>
              </a:rPr>
              <a:t>datos sin procesar están sesgados </a:t>
            </a:r>
            <a:r>
              <a:rPr lang="es-ES" dirty="0">
                <a:solidFill>
                  <a:srgbClr val="000000"/>
                </a:solidFill>
              </a:rPr>
              <a:t>y considerar sus opciones para corregirlos, si se encuentran.</a:t>
            </a:r>
            <a:endParaRPr sz="1800"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07369" y="404664"/>
            <a:ext cx="6271728" cy="679797"/>
          </a:xfrm>
        </p:spPr>
        <p:txBody>
          <a:bodyPr wrap="square" anchor="b">
            <a:normAutofit fontScale="90000"/>
          </a:bodyPr>
          <a:lstStyle>
            <a:lvl1pPr>
              <a:defRPr>
                <a:solidFill>
                  <a:schemeClr val="tx1"/>
                </a:solidFill>
              </a:defRPr>
            </a:lvl1pPr>
          </a:lstStyle>
          <a:p>
            <a:r>
              <a:rPr lang="es-ES" dirty="0"/>
              <a:t>Desafío: analizar datos de vuelo</a:t>
            </a:r>
            <a:endParaRPr lang="en-US" dirty="0"/>
          </a:p>
        </p:txBody>
      </p:sp>
      <p:sp>
        <p:nvSpPr>
          <p:cNvPr id="3" name="Subtitle"/>
          <p:cNvSpPr>
            <a:spLocks noGrp="1"/>
          </p:cNvSpPr>
          <p:nvPr>
            <p:ph type="body" sz="quarter" idx="10"/>
          </p:nvPr>
        </p:nvSpPr>
        <p:spPr>
          <a:xfrm>
            <a:off x="436871" y="1628800"/>
            <a:ext cx="5659129" cy="4135896"/>
          </a:xfrm>
        </p:spPr>
        <p:txBody>
          <a:bodyPr wrap="square">
            <a:no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s-ES" sz="2700" b="0" i="0" dirty="0">
                <a:effectLst/>
              </a:rPr>
              <a:t>Supongamos que el Departamento de Transporte está considerando agregar un nuevo aeropuerto. Se le ha solicitado que explore los datos existentes.</a:t>
            </a:r>
          </a:p>
          <a:p>
            <a:pPr>
              <a:lnSpc>
                <a:spcPct val="90000"/>
              </a:lnSpc>
            </a:pPr>
            <a:r>
              <a:rPr lang="es-ES" sz="2700" b="0" i="0" dirty="0">
                <a:effectLst/>
              </a:rPr>
              <a:t>En este desafío, explorará un conjunto de datos del mundo real que contiene datos de vuelos del </a:t>
            </a:r>
            <a:r>
              <a:rPr lang="es-ES" sz="2700" b="1" i="0" dirty="0">
                <a:effectLst/>
              </a:rPr>
              <a:t>Departamento de Transporte de EE. UU</a:t>
            </a:r>
            <a:r>
              <a:rPr lang="es-ES" sz="2700" b="0" i="0" dirty="0">
                <a:effectLst/>
              </a:rPr>
              <a:t>.</a:t>
            </a:r>
          </a:p>
        </p:txBody>
      </p:sp>
      <p:pic>
        <p:nvPicPr>
          <p:cNvPr id="5" name="Picture 4" descr="A plane flying in the sky&#10;&#10;Description automatically generated with low confidence">
            <a:extLst>
              <a:ext uri="{FF2B5EF4-FFF2-40B4-BE49-F238E27FC236}">
                <a16:creationId xmlns:a16="http://schemas.microsoft.com/office/drawing/2014/main" id="{384D1C22-17F8-49DB-ADE6-9F223AEAD1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0285" r="7215"/>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22787576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3AB7FB-91D8-45E0-BE98-783550CDB181}"/>
              </a:ext>
            </a:extLst>
          </p:cNvPr>
          <p:cNvSpPr>
            <a:spLocks noGrp="1"/>
          </p:cNvSpPr>
          <p:nvPr>
            <p:ph type="title"/>
          </p:nvPr>
        </p:nvSpPr>
        <p:spPr/>
        <p:txBody>
          <a:bodyPr/>
          <a:lstStyle/>
          <a:p>
            <a:r>
              <a:rPr lang="it-IT" dirty="0"/>
              <a:t>Requisitos previos</a:t>
            </a:r>
          </a:p>
        </p:txBody>
      </p:sp>
      <p:sp>
        <p:nvSpPr>
          <p:cNvPr id="26" name="Content Placeholder 2">
            <a:extLst>
              <a:ext uri="{FF2B5EF4-FFF2-40B4-BE49-F238E27FC236}">
                <a16:creationId xmlns:a16="http://schemas.microsoft.com/office/drawing/2014/main" id="{DBAC9002-32BD-4071-AB15-E284E2A813A8}"/>
              </a:ext>
            </a:extLst>
          </p:cNvPr>
          <p:cNvSpPr txBox="1">
            <a:spLocks/>
          </p:cNvSpPr>
          <p:nvPr/>
        </p:nvSpPr>
        <p:spPr>
          <a:xfrm>
            <a:off x="584200" y="1435100"/>
            <a:ext cx="5211763" cy="24375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s-ES" sz="2400" dirty="0">
                <a:cs typeface="Segoe UI"/>
              </a:rPr>
              <a:t>Antes de aceptar el desafío, asegúrese de tener su máquina lista para comenzar</a:t>
            </a:r>
            <a:r>
              <a:rPr lang="en-US" sz="2400" dirty="0">
                <a:cs typeface="Segoe UI"/>
              </a:rPr>
              <a:t>		</a:t>
            </a:r>
          </a:p>
          <a:p>
            <a:pPr marL="0" indent="0" algn="ctr">
              <a:buFont typeface="Wingdings" panose="05000000000000000000" pitchFamily="2" charset="2"/>
              <a:buNone/>
            </a:pPr>
            <a:r>
              <a:rPr lang="en-US" sz="2400" b="1" dirty="0">
                <a:cs typeface="Segoe UI"/>
              </a:rPr>
              <a:t>O</a:t>
            </a:r>
          </a:p>
          <a:p>
            <a:pPr marL="0" indent="0" algn="ctr">
              <a:buFont typeface="Wingdings" panose="05000000000000000000" pitchFamily="2" charset="2"/>
              <a:buNone/>
            </a:pPr>
            <a:endParaRPr lang="en-US" sz="2400" b="1" dirty="0">
              <a:cs typeface="Segoe UI"/>
            </a:endParaRPr>
          </a:p>
          <a:p>
            <a:pPr marL="0" indent="0">
              <a:buFont typeface="Wingdings" panose="05000000000000000000" pitchFamily="2" charset="2"/>
              <a:buNone/>
            </a:pPr>
            <a:r>
              <a:rPr lang="es-ES" sz="2400" dirty="0">
                <a:cs typeface="Segoe UI"/>
              </a:rPr>
              <a:t>Abre el notebook en la nube</a:t>
            </a:r>
            <a:endParaRPr lang="en-US" sz="2400" dirty="0">
              <a:cs typeface="Segoe UI"/>
            </a:endParaRPr>
          </a:p>
        </p:txBody>
      </p:sp>
      <p:graphicFrame>
        <p:nvGraphicFramePr>
          <p:cNvPr id="27" name="Subtitle">
            <a:extLst>
              <a:ext uri="{FF2B5EF4-FFF2-40B4-BE49-F238E27FC236}">
                <a16:creationId xmlns:a16="http://schemas.microsoft.com/office/drawing/2014/main" id="{B71C8017-60E6-41A2-969A-12C2C647CDA2}"/>
              </a:ext>
            </a:extLst>
          </p:cNvPr>
          <p:cNvGraphicFramePr/>
          <p:nvPr>
            <p:extLst>
              <p:ext uri="{D42A27DB-BD31-4B8C-83A1-F6EECF244321}">
                <p14:modId xmlns:p14="http://schemas.microsoft.com/office/powerpoint/2010/main" val="289237588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4DF26F95-80D7-4CB0-BE9B-FD4153678E13}"/>
              </a:ext>
            </a:extLst>
          </p:cNvPr>
          <p:cNvSpPr txBox="1"/>
          <p:nvPr/>
        </p:nvSpPr>
        <p:spPr>
          <a:xfrm>
            <a:off x="682907" y="3946557"/>
            <a:ext cx="4502551" cy="369332"/>
          </a:xfrm>
          <a:prstGeom prst="rect">
            <a:avLst/>
          </a:prstGeom>
          <a:noFill/>
        </p:spPr>
        <p:txBody>
          <a:bodyPr wrap="square">
            <a:spAutoFit/>
          </a:bodyPr>
          <a:lstStyle/>
          <a:p>
            <a:pPr algn="ctr"/>
            <a:r>
              <a:rPr lang="it-IT" dirty="0">
                <a:hlinkClick r:id="rId8"/>
              </a:rPr>
              <a:t>Abrir Binder</a:t>
            </a:r>
            <a:endParaRPr lang="it-IT" dirty="0"/>
          </a:p>
        </p:txBody>
      </p:sp>
    </p:spTree>
    <p:extLst>
      <p:ext uri="{BB962C8B-B14F-4D97-AF65-F5344CB8AC3E}">
        <p14:creationId xmlns:p14="http://schemas.microsoft.com/office/powerpoint/2010/main" val="13618178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Prueba</a:t>
            </a:r>
            <a:r>
              <a:rPr lang="en-US" dirty="0"/>
              <a:t> de </a:t>
            </a:r>
            <a:r>
              <a:rPr lang="en-US" dirty="0" err="1"/>
              <a:t>conocimientos</a:t>
            </a:r>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1. Tiene un </a:t>
            </a:r>
            <a:r>
              <a:rPr lang="es-ES" dirty="0" err="1"/>
              <a:t>tibble</a:t>
            </a:r>
            <a:r>
              <a:rPr lang="es-ES" dirty="0"/>
              <a:t>, o </a:t>
            </a:r>
            <a:r>
              <a:rPr lang="es-ES" dirty="0" err="1"/>
              <a:t>dataframe</a:t>
            </a:r>
            <a:r>
              <a:rPr lang="es-ES" dirty="0"/>
              <a:t>, con la dimensión 20, 2. ¿Qué indica esto al respecto?</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ES" sz="2500" dirty="0">
                <a:solidFill>
                  <a:srgbClr val="000000"/>
                </a:solidFill>
              </a:rPr>
              <a:t>El </a:t>
            </a:r>
            <a:r>
              <a:rPr lang="es-ES" sz="2500" dirty="0" err="1">
                <a:solidFill>
                  <a:srgbClr val="000000"/>
                </a:solidFill>
              </a:rPr>
              <a:t>tibble</a:t>
            </a:r>
            <a:r>
              <a:rPr lang="es-ES" sz="2500" dirty="0">
                <a:solidFill>
                  <a:srgbClr val="000000"/>
                </a:solidFill>
              </a:rPr>
              <a:t> consta de 20 filas y 2 columnas.</a:t>
            </a:r>
          </a:p>
          <a:p>
            <a:pPr lvl="1" indent="-457200">
              <a:spcAft>
                <a:spcPct val="15000"/>
              </a:spcAft>
              <a:buAutoNum type="alphaUcPeriod"/>
            </a:pPr>
            <a:r>
              <a:rPr lang="es-ES" sz="2500" dirty="0">
                <a:solidFill>
                  <a:srgbClr val="000000"/>
                </a:solidFill>
              </a:rPr>
              <a:t>El </a:t>
            </a:r>
            <a:r>
              <a:rPr lang="es-ES" sz="2500" dirty="0" err="1">
                <a:solidFill>
                  <a:srgbClr val="000000"/>
                </a:solidFill>
              </a:rPr>
              <a:t>tibble</a:t>
            </a:r>
            <a:r>
              <a:rPr lang="es-ES" sz="2500" dirty="0">
                <a:solidFill>
                  <a:srgbClr val="000000"/>
                </a:solidFill>
              </a:rPr>
              <a:t> contiene 2 columnas, con los valores 2 y 20.</a:t>
            </a:r>
          </a:p>
          <a:p>
            <a:pPr lvl="1" indent="-457200">
              <a:spcAft>
                <a:spcPct val="15000"/>
              </a:spcAft>
              <a:buAutoNum type="alphaUcPeriod"/>
            </a:pPr>
            <a:r>
              <a:rPr lang="es-ES" sz="2500" dirty="0">
                <a:solidFill>
                  <a:srgbClr val="000000"/>
                </a:solidFill>
              </a:rPr>
              <a:t>El </a:t>
            </a:r>
            <a:r>
              <a:rPr lang="es-ES" sz="2500" dirty="0" err="1">
                <a:solidFill>
                  <a:srgbClr val="000000"/>
                </a:solidFill>
              </a:rPr>
              <a:t>tibble</a:t>
            </a:r>
            <a:r>
              <a:rPr lang="es-ES" sz="2500" dirty="0">
                <a:solidFill>
                  <a:srgbClr val="000000"/>
                </a:solidFill>
              </a:rPr>
              <a:t> contiene 20 filas, todas con el valor 2.</a:t>
            </a:r>
            <a:endParaRPr lang="en-US" sz="2500" dirty="0">
              <a:solidFill>
                <a:srgbClr val="000000"/>
              </a:solidFill>
            </a:endParaRPr>
          </a:p>
          <a:p>
            <a:pPr marL="0" lvl="1">
              <a:spcAft>
                <a:spcPct val="15000"/>
              </a:spcAft>
            </a:pPr>
            <a:endParaRPr lang="es-MX" sz="2500" dirty="0">
              <a:solidFill>
                <a:srgbClr val="000000"/>
              </a:solidFill>
            </a:endParaRPr>
          </a:p>
          <a:p>
            <a:pPr lvl="1" indent="-457200">
              <a:spcAft>
                <a:spcPct val="15000"/>
              </a:spcAft>
              <a:buAutoNum type="alphaUcPeriod"/>
            </a:pPr>
            <a:endParaRPr sz="2500" dirty="0">
              <a:solidFill>
                <a:srgbClr val="000000"/>
              </a:solidFil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1. Tiene un </a:t>
            </a:r>
            <a:r>
              <a:rPr lang="es-ES" dirty="0" err="1"/>
              <a:t>tibble</a:t>
            </a:r>
            <a:r>
              <a:rPr lang="es-ES" dirty="0"/>
              <a:t>, o </a:t>
            </a:r>
            <a:r>
              <a:rPr lang="es-ES" dirty="0" err="1"/>
              <a:t>dataframe</a:t>
            </a:r>
            <a:r>
              <a:rPr lang="es-ES" dirty="0"/>
              <a:t>, con la dimensión 20, 2. ¿Qué indica esto al respecto?</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ES" sz="2500" b="1" dirty="0">
                <a:solidFill>
                  <a:srgbClr val="000000"/>
                </a:solidFill>
                <a:highlight>
                  <a:srgbClr val="00FF00"/>
                </a:highlight>
              </a:rPr>
              <a:t>El </a:t>
            </a:r>
            <a:r>
              <a:rPr lang="es-ES" sz="2500" b="1" dirty="0" err="1">
                <a:solidFill>
                  <a:srgbClr val="000000"/>
                </a:solidFill>
                <a:highlight>
                  <a:srgbClr val="00FF00"/>
                </a:highlight>
              </a:rPr>
              <a:t>tibble</a:t>
            </a:r>
            <a:r>
              <a:rPr lang="es-ES" sz="2500" b="1" dirty="0">
                <a:solidFill>
                  <a:srgbClr val="000000"/>
                </a:solidFill>
                <a:highlight>
                  <a:srgbClr val="00FF00"/>
                </a:highlight>
              </a:rPr>
              <a:t> consta de 20 filas y 2 columnas.</a:t>
            </a:r>
          </a:p>
          <a:p>
            <a:pPr lvl="1" indent="-457200">
              <a:spcAft>
                <a:spcPct val="15000"/>
              </a:spcAft>
              <a:buAutoNum type="alphaUcPeriod"/>
            </a:pPr>
            <a:r>
              <a:rPr lang="es-ES" sz="2500" dirty="0">
                <a:solidFill>
                  <a:srgbClr val="000000"/>
                </a:solidFill>
              </a:rPr>
              <a:t>El </a:t>
            </a:r>
            <a:r>
              <a:rPr lang="es-ES" sz="2500" dirty="0" err="1">
                <a:solidFill>
                  <a:srgbClr val="000000"/>
                </a:solidFill>
              </a:rPr>
              <a:t>tibble</a:t>
            </a:r>
            <a:r>
              <a:rPr lang="es-ES" sz="2500" dirty="0">
                <a:solidFill>
                  <a:srgbClr val="000000"/>
                </a:solidFill>
              </a:rPr>
              <a:t> contiene 2 columnas, con los valores 2 y 20.</a:t>
            </a:r>
          </a:p>
          <a:p>
            <a:pPr lvl="1" indent="-457200">
              <a:spcAft>
                <a:spcPct val="15000"/>
              </a:spcAft>
              <a:buAutoNum type="alphaUcPeriod"/>
            </a:pPr>
            <a:r>
              <a:rPr lang="es-ES" sz="2500" dirty="0">
                <a:solidFill>
                  <a:srgbClr val="000000"/>
                </a:solidFill>
              </a:rPr>
              <a:t>El </a:t>
            </a:r>
            <a:r>
              <a:rPr lang="es-ES" sz="2500" dirty="0" err="1">
                <a:solidFill>
                  <a:srgbClr val="000000"/>
                </a:solidFill>
              </a:rPr>
              <a:t>tibble</a:t>
            </a:r>
            <a:r>
              <a:rPr lang="es-ES" sz="2500" dirty="0">
                <a:solidFill>
                  <a:srgbClr val="000000"/>
                </a:solidFill>
              </a:rPr>
              <a:t> contiene 20 filas, todas con el valor 2.</a:t>
            </a:r>
            <a:endParaRPr lang="en-US" sz="2500" dirty="0">
              <a:solidFill>
                <a:srgbClr val="000000"/>
              </a:solidFill>
            </a:endParaRPr>
          </a:p>
          <a:p>
            <a:pPr marL="0" lvl="1">
              <a:spcAft>
                <a:spcPct val="15000"/>
              </a:spcAft>
            </a:pPr>
            <a:endParaRPr lang="es-MX" sz="2500" dirty="0">
              <a:solidFill>
                <a:srgbClr val="000000"/>
              </a:solidFill>
            </a:endParaRPr>
          </a:p>
          <a:p>
            <a:pPr lvl="1" indent="-457200">
              <a:spcAft>
                <a:spcPct val="15000"/>
              </a:spcAft>
              <a:buAutoNum type="alphaUcPeriod"/>
            </a:pPr>
            <a:endParaRPr sz="2500" dirty="0">
              <a:solidFill>
                <a:srgbClr val="000000"/>
              </a:solidFill>
            </a:endParaRPr>
          </a:p>
        </p:txBody>
      </p:sp>
    </p:spTree>
    <p:extLst>
      <p:ext uri="{BB962C8B-B14F-4D97-AF65-F5344CB8AC3E}">
        <p14:creationId xmlns:p14="http://schemas.microsoft.com/office/powerpoint/2010/main" val="26884887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Tiene un </a:t>
            </a:r>
            <a:r>
              <a:rPr lang="es-ES" dirty="0" err="1"/>
              <a:t>dataframe</a:t>
            </a:r>
            <a:r>
              <a:rPr lang="es-ES" dirty="0"/>
              <a:t> llamado </a:t>
            </a:r>
            <a:r>
              <a:rPr lang="es-ES" dirty="0" err="1"/>
              <a:t>df_sales</a:t>
            </a:r>
            <a:r>
              <a:rPr lang="es-ES" dirty="0"/>
              <a:t>, que contiene datos de ventas diarios. El </a:t>
            </a:r>
            <a:r>
              <a:rPr lang="es-ES" dirty="0" err="1"/>
              <a:t>dataframe</a:t>
            </a:r>
            <a:r>
              <a:rPr lang="es-ES" dirty="0"/>
              <a:t> muestra las columnas </a:t>
            </a:r>
            <a:r>
              <a:rPr lang="es-ES" dirty="0" err="1"/>
              <a:t>year</a:t>
            </a:r>
            <a:r>
              <a:rPr lang="es-ES" dirty="0"/>
              <a:t>, </a:t>
            </a:r>
            <a:r>
              <a:rPr lang="es-ES" dirty="0" err="1"/>
              <a:t>month</a:t>
            </a:r>
            <a:r>
              <a:rPr lang="es-ES" dirty="0"/>
              <a:t>, </a:t>
            </a:r>
            <a:r>
              <a:rPr lang="es-ES" dirty="0" err="1"/>
              <a:t>day_of_month</a:t>
            </a:r>
            <a:r>
              <a:rPr lang="es-ES" dirty="0"/>
              <a:t> y </a:t>
            </a:r>
            <a:r>
              <a:rPr lang="es-ES" dirty="0" err="1"/>
              <a:t>sales_total</a:t>
            </a:r>
            <a:r>
              <a:rPr lang="es-ES" dirty="0"/>
              <a:t>. Quiere determinar el valor promedio de </a:t>
            </a:r>
            <a:r>
              <a:rPr lang="es-ES" dirty="0" err="1"/>
              <a:t>sales_total</a:t>
            </a:r>
            <a:r>
              <a:rPr lang="es-ES" dirty="0"/>
              <a:t>. ¿Qué código debería usar?</a:t>
            </a:r>
            <a:endParaRPr lang="en-US" dirty="0"/>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df_sales %&gt;% pull(sales_total) %&gt;% avg()</a:t>
            </a:r>
          </a:p>
          <a:p>
            <a:pPr lvl="1" indent="-457200">
              <a:spcAft>
                <a:spcPct val="15000"/>
              </a:spcAft>
              <a:buAutoNum type="alphaUcPeriod"/>
            </a:pPr>
            <a:r>
              <a:rPr sz="2500">
                <a:solidFill>
                  <a:srgbClr val="000000"/>
                </a:solidFill>
              </a:rPr>
              <a:t>mean(sales_total$df_sales)</a:t>
            </a:r>
          </a:p>
          <a:p>
            <a:pPr lvl="1" indent="-457200">
              <a:spcAft>
                <a:spcPct val="15000"/>
              </a:spcAft>
              <a:buAutoNum type="alphaUcPeriod"/>
            </a:pPr>
            <a:r>
              <a:rPr sz="2500">
                <a:solidFill>
                  <a:srgbClr val="000000"/>
                </a:solidFill>
              </a:rPr>
              <a:t>mean(df_sales$sales_total)</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Tiene un </a:t>
            </a:r>
            <a:r>
              <a:rPr lang="es-ES" dirty="0" err="1"/>
              <a:t>dataframe</a:t>
            </a:r>
            <a:r>
              <a:rPr lang="es-ES" dirty="0"/>
              <a:t> llamado </a:t>
            </a:r>
            <a:r>
              <a:rPr lang="es-ES" dirty="0" err="1"/>
              <a:t>df_sales</a:t>
            </a:r>
            <a:r>
              <a:rPr lang="es-ES" dirty="0"/>
              <a:t>, que contiene datos de ventas diarios. El </a:t>
            </a:r>
            <a:r>
              <a:rPr lang="es-ES" dirty="0" err="1"/>
              <a:t>dataframe</a:t>
            </a:r>
            <a:r>
              <a:rPr lang="es-ES" dirty="0"/>
              <a:t> muestra las columnas </a:t>
            </a:r>
            <a:r>
              <a:rPr lang="es-ES" dirty="0" err="1"/>
              <a:t>year</a:t>
            </a:r>
            <a:r>
              <a:rPr lang="es-ES" dirty="0"/>
              <a:t>, </a:t>
            </a:r>
            <a:r>
              <a:rPr lang="es-ES" dirty="0" err="1"/>
              <a:t>month</a:t>
            </a:r>
            <a:r>
              <a:rPr lang="es-ES" dirty="0"/>
              <a:t>, </a:t>
            </a:r>
            <a:r>
              <a:rPr lang="es-ES" dirty="0" err="1"/>
              <a:t>day_of_month</a:t>
            </a:r>
            <a:r>
              <a:rPr lang="es-ES" dirty="0"/>
              <a:t> y </a:t>
            </a:r>
            <a:r>
              <a:rPr lang="es-ES" dirty="0" err="1"/>
              <a:t>sales_total</a:t>
            </a:r>
            <a:r>
              <a:rPr lang="es-ES" dirty="0"/>
              <a:t>. Quiere determinar el valor promedio de </a:t>
            </a:r>
            <a:r>
              <a:rPr lang="es-ES" dirty="0" err="1"/>
              <a:t>sales_total</a:t>
            </a:r>
            <a:r>
              <a:rPr lang="es-ES" dirty="0"/>
              <a:t>. ¿Qué código debería usar?</a:t>
            </a:r>
            <a:endParaRPr lang="en-US" dirty="0"/>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err="1">
                <a:solidFill>
                  <a:srgbClr val="000000"/>
                </a:solidFill>
              </a:rPr>
              <a:t>df_sales</a:t>
            </a:r>
            <a:r>
              <a:rPr sz="2500">
                <a:solidFill>
                  <a:srgbClr val="000000"/>
                </a:solidFill>
              </a:rPr>
              <a:t> %&gt;% pull(</a:t>
            </a:r>
            <a:r>
              <a:rPr sz="2500" err="1">
                <a:solidFill>
                  <a:srgbClr val="000000"/>
                </a:solidFill>
              </a:rPr>
              <a:t>sales_total</a:t>
            </a:r>
            <a:r>
              <a:rPr sz="2500">
                <a:solidFill>
                  <a:srgbClr val="000000"/>
                </a:solidFill>
              </a:rPr>
              <a:t>) %&gt;% avg()</a:t>
            </a:r>
          </a:p>
          <a:p>
            <a:pPr lvl="1" indent="-457200">
              <a:spcAft>
                <a:spcPct val="15000"/>
              </a:spcAft>
              <a:buAutoNum type="alphaUcPeriod"/>
            </a:pPr>
            <a:r>
              <a:rPr sz="2500">
                <a:solidFill>
                  <a:srgbClr val="000000"/>
                </a:solidFill>
              </a:rPr>
              <a:t>mean(</a:t>
            </a:r>
            <a:r>
              <a:rPr sz="2500" err="1">
                <a:solidFill>
                  <a:srgbClr val="000000"/>
                </a:solidFill>
              </a:rPr>
              <a:t>sales_total$df_sales</a:t>
            </a:r>
            <a:r>
              <a:rPr sz="2500">
                <a:solidFill>
                  <a:srgbClr val="000000"/>
                </a:solidFill>
              </a:rPr>
              <a:t>)</a:t>
            </a:r>
          </a:p>
          <a:p>
            <a:pPr lvl="1" indent="-457200">
              <a:spcAft>
                <a:spcPct val="15000"/>
              </a:spcAft>
              <a:buAutoNum type="alphaUcPeriod"/>
            </a:pPr>
            <a:r>
              <a:rPr sz="2500" b="1">
                <a:solidFill>
                  <a:srgbClr val="000000"/>
                </a:solidFill>
                <a:highlight>
                  <a:srgbClr val="00FF00"/>
                </a:highlight>
              </a:rPr>
              <a:t>mean(</a:t>
            </a:r>
            <a:r>
              <a:rPr sz="2500" b="1" err="1">
                <a:solidFill>
                  <a:srgbClr val="000000"/>
                </a:solidFill>
                <a:highlight>
                  <a:srgbClr val="00FF00"/>
                </a:highlight>
              </a:rPr>
              <a:t>df_sales$sales_total</a:t>
            </a:r>
            <a:r>
              <a:rPr sz="2500" b="1">
                <a:solidFill>
                  <a:srgbClr val="000000"/>
                </a:solidFill>
                <a:highlight>
                  <a:srgbClr val="00FF00"/>
                </a:highlight>
              </a:rPr>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a:xfrm>
            <a:off x="8469312" y="5758913"/>
            <a:ext cx="3646487" cy="276999"/>
          </a:xfrm>
        </p:spPr>
        <p:txBody>
          <a:bodyPr/>
          <a:lstStyle>
            <a:lvl1pPr marL="0" indent="0">
              <a:buNone/>
              <a:defRPr sz="1800"/>
            </a:lvl1pPr>
          </a:lstStyle>
          <a:p>
            <a:r>
              <a:rPr lang="en-US" dirty="0" err="1">
                <a:solidFill>
                  <a:schemeClr val="bg1"/>
                </a:solidFill>
              </a:rPr>
              <a:t>Título</a:t>
            </a:r>
            <a:endParaRPr lang="en-US" sz="1800" dirty="0">
              <a:solidFill>
                <a:schemeClr val="bg1"/>
              </a:solidFill>
            </a:endParaRPr>
          </a:p>
        </p:txBody>
      </p:sp>
      <p:sp>
        <p:nvSpPr>
          <p:cNvPr id="3" name="Speaker2Name"/>
          <p:cNvSpPr>
            <a:spLocks noGrp="1"/>
          </p:cNvSpPr>
          <p:nvPr>
            <p:ph type="body" sz="quarter" idx="14" hasCustomPrompt="1"/>
          </p:nvPr>
        </p:nvSpPr>
        <p:spPr>
          <a:xfrm>
            <a:off x="8475546" y="5171882"/>
            <a:ext cx="3646487" cy="369332"/>
          </a:xfrm>
        </p:spPr>
        <p:txBody>
          <a:bodyPr/>
          <a:lstStyle>
            <a:lvl1pPr marL="0" indent="0">
              <a:buNone/>
              <a:defRPr b="1">
                <a:solidFill>
                  <a:schemeClr val="bg1"/>
                </a:solidFill>
              </a:defRPr>
            </a:lvl1pPr>
          </a:lstStyle>
          <a:p>
            <a:pPr lvl="0"/>
            <a:r>
              <a:rPr lang="en-US" sz="2400" dirty="0" err="1"/>
              <a:t>Nombre</a:t>
            </a:r>
            <a:r>
              <a:rPr lang="en-US" sz="2400" dirty="0"/>
              <a:t> del </a:t>
            </a:r>
            <a:r>
              <a:rPr lang="en-US" sz="2400" dirty="0" err="1"/>
              <a:t>presentador</a:t>
            </a:r>
            <a:endParaRPr lang="en-US" sz="2400" dirty="0"/>
          </a:p>
        </p:txBody>
      </p:sp>
      <p:sp>
        <p:nvSpPr>
          <p:cNvPr id="4" name="Title"/>
          <p:cNvSpPr>
            <a:spLocks noGrp="1"/>
          </p:cNvSpPr>
          <p:nvPr>
            <p:ph type="title" hasCustomPrompt="1"/>
          </p:nvPr>
        </p:nvSpPr>
        <p:spPr>
          <a:xfrm>
            <a:off x="584200" y="2830694"/>
            <a:ext cx="6816725" cy="492443"/>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s-ES" sz="3200" dirty="0"/>
              <a:t>Exploración y análisis de datos con R</a:t>
            </a:r>
            <a:endParaRPr lang="en-US" sz="3200" dirty="0"/>
          </a:p>
        </p:txBody>
      </p:sp>
      <p:sp>
        <p:nvSpPr>
          <p:cNvPr id="6" name="Speaker1Name"/>
          <p:cNvSpPr>
            <a:spLocks noGrp="1"/>
          </p:cNvSpPr>
          <p:nvPr>
            <p:ph type="body" sz="quarter" idx="13" hasCustomPrompt="1"/>
          </p:nvPr>
        </p:nvSpPr>
        <p:spPr>
          <a:xfrm>
            <a:off x="8469313" y="3491580"/>
            <a:ext cx="3646487" cy="369332"/>
          </a:xfrm>
        </p:spPr>
        <p:txBody>
          <a:bodyPr/>
          <a:lstStyle>
            <a:lvl1pPr marL="0" indent="0">
              <a:buNone/>
              <a:defRPr b="1">
                <a:solidFill>
                  <a:schemeClr val="bg1"/>
                </a:solidFill>
              </a:defRPr>
            </a:lvl1pPr>
          </a:lstStyle>
          <a:p>
            <a:pPr lvl="0"/>
            <a:r>
              <a:rPr lang="en-US" sz="2400" dirty="0" err="1"/>
              <a:t>Nombre</a:t>
            </a:r>
            <a:r>
              <a:rPr lang="en-US" sz="2400" dirty="0"/>
              <a:t> del </a:t>
            </a:r>
            <a:r>
              <a:rPr lang="en-US" sz="2400" dirty="0" err="1"/>
              <a:t>presentador</a:t>
            </a:r>
            <a:endParaRPr lang="en-US" sz="2400" dirty="0"/>
          </a:p>
        </p:txBody>
      </p:sp>
      <p:sp>
        <p:nvSpPr>
          <p:cNvPr id="7" name="Text Placeholder 15"/>
          <p:cNvSpPr>
            <a:spLocks noGrp="1"/>
          </p:cNvSpPr>
          <p:nvPr>
            <p:ph type="body" sz="quarter" idx="15" hasCustomPrompt="1"/>
          </p:nvPr>
        </p:nvSpPr>
        <p:spPr>
          <a:xfrm>
            <a:off x="8469313" y="4038600"/>
            <a:ext cx="3646487" cy="276999"/>
          </a:xfrm>
        </p:spPr>
        <p:txBody>
          <a:bodyPr/>
          <a:lstStyle>
            <a:lvl1pPr marL="0" indent="0">
              <a:buNone/>
              <a:defRPr sz="1800"/>
            </a:lvl1pPr>
          </a:lstStyle>
          <a:p>
            <a:r>
              <a:rPr lang="en-US" dirty="0" err="1">
                <a:solidFill>
                  <a:schemeClr val="bg1"/>
                </a:solidFill>
              </a:rPr>
              <a:t>Título</a:t>
            </a:r>
            <a:endParaRPr lang="en-US" sz="1800" dirty="0">
              <a:solidFill>
                <a:schemeClr val="bg1"/>
              </a:solidFill>
            </a:endParaRP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1CB22EE-59D9-8202-E955-9E584349D06B}"/>
              </a:ext>
            </a:extLst>
          </p:cNvPr>
          <p:cNvSpPr txBox="1"/>
          <p:nvPr/>
        </p:nvSpPr>
        <p:spPr>
          <a:xfrm>
            <a:off x="807243" y="4436269"/>
            <a:ext cx="5333999" cy="861774"/>
          </a:xfrm>
          <a:prstGeom prst="rect">
            <a:avLst/>
          </a:prstGeom>
          <a:noFill/>
        </p:spPr>
        <p:txBody>
          <a:bodyPr wrap="square" lIns="0" tIns="0" rIns="0" bIns="0" rtlCol="0">
            <a:spAutoFit/>
          </a:bodyPr>
          <a:lstStyle/>
          <a:p>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Este m</a:t>
            </a:r>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hlinkClick r:id="rId3"/>
              </a:rPr>
              <a:t>o</a:t>
            </a:r>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dulo </a:t>
            </a:r>
            <a:r>
              <a:rPr lang="en-US" sz="1800" b="0" i="0" kern="1200" spc="0" baseline="0" dirty="0" err="1">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está</a:t>
            </a:r>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 disponible </a:t>
            </a:r>
            <a:r>
              <a:rPr lang="en-US" sz="1800" b="0" i="0" kern="1200" spc="0" baseline="0" dirty="0" err="1">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en</a:t>
            </a:r>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 </a:t>
            </a:r>
            <a:r>
              <a:rPr lang="it-IT" sz="1800" kern="1200" dirty="0">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3"/>
              </a:rPr>
              <a:t>https://aka.ms/learn-data-analysis-with-R</a:t>
            </a:r>
            <a:endParaRPr lang="it-IT" sz="2000" dirty="0">
              <a:effectLst/>
            </a:endParaRPr>
          </a:p>
          <a:p>
            <a:pPr algn="l"/>
            <a:endParaRPr lang="it-IT" sz="2000" dirty="0" err="1"/>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3</a:t>
            </a:r>
          </a:p>
        </p:txBody>
      </p:sp>
      <p:sp>
        <p:nvSpPr>
          <p:cNvPr id="3" name="Subtitle"/>
          <p:cNvSpPr>
            <a:spLocks noGrp="1"/>
          </p:cNvSpPr>
          <p:nvPr>
            <p:ph sz="quarter" idx="10"/>
          </p:nvPr>
        </p:nvSpPr>
        <p:spPr>
          <a:xfrm>
            <a:off x="584200" y="1435100"/>
            <a:ext cx="11211560"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3. Tiene un </a:t>
            </a:r>
            <a:r>
              <a:rPr lang="es-ES" dirty="0" err="1"/>
              <a:t>dataframe</a:t>
            </a:r>
            <a:r>
              <a:rPr lang="es-ES" dirty="0"/>
              <a:t> que muestra datos sobre las ventas de helados diarias. Usa la función </a:t>
            </a:r>
            <a:r>
              <a:rPr lang="es-ES" dirty="0" err="1"/>
              <a:t>cor</a:t>
            </a:r>
            <a:r>
              <a:rPr lang="es-ES" dirty="0"/>
              <a:t> de R para comparar las columnas </a:t>
            </a:r>
            <a:r>
              <a:rPr lang="es-ES" dirty="0" err="1"/>
              <a:t>avg_temp</a:t>
            </a:r>
            <a:r>
              <a:rPr lang="es-ES" dirty="0"/>
              <a:t> y </a:t>
            </a:r>
            <a:r>
              <a:rPr lang="es-ES" dirty="0" err="1"/>
              <a:t>units_sold</a:t>
            </a:r>
            <a:r>
              <a:rPr lang="es-ES" dirty="0"/>
              <a:t> y obtiene un resultado de 0,97. ¿Qué indica este resultado?</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ES" sz="2500" dirty="0">
                <a:solidFill>
                  <a:srgbClr val="000000"/>
                </a:solidFill>
              </a:rPr>
              <a:t>En el día con el valor máximo de </a:t>
            </a:r>
            <a:r>
              <a:rPr lang="es-ES" sz="2500" dirty="0" err="1">
                <a:solidFill>
                  <a:srgbClr val="000000"/>
                </a:solidFill>
              </a:rPr>
              <a:t>units_sold</a:t>
            </a:r>
            <a:r>
              <a:rPr lang="es-ES" sz="2500" dirty="0">
                <a:solidFill>
                  <a:srgbClr val="000000"/>
                </a:solidFill>
              </a:rPr>
              <a:t>, el valor de </a:t>
            </a:r>
            <a:r>
              <a:rPr lang="es-ES" sz="2500" dirty="0" err="1">
                <a:solidFill>
                  <a:srgbClr val="000000"/>
                </a:solidFill>
              </a:rPr>
              <a:t>avg_temp</a:t>
            </a:r>
            <a:r>
              <a:rPr lang="es-ES" sz="2500" dirty="0">
                <a:solidFill>
                  <a:srgbClr val="000000"/>
                </a:solidFill>
              </a:rPr>
              <a:t> era 0,97.</a:t>
            </a:r>
          </a:p>
          <a:p>
            <a:pPr lvl="1" indent="-457200">
              <a:spcAft>
                <a:spcPct val="15000"/>
              </a:spcAft>
              <a:buAutoNum type="alphaUcPeriod"/>
            </a:pPr>
            <a:r>
              <a:rPr lang="es-ES" sz="2500" dirty="0">
                <a:solidFill>
                  <a:srgbClr val="000000"/>
                </a:solidFill>
              </a:rPr>
              <a:t>Los días con valores altos de </a:t>
            </a:r>
            <a:r>
              <a:rPr lang="es-ES" sz="2500" dirty="0" err="1">
                <a:solidFill>
                  <a:srgbClr val="000000"/>
                </a:solidFill>
              </a:rPr>
              <a:t>avg_temp</a:t>
            </a:r>
            <a:r>
              <a:rPr lang="es-ES" sz="2500" dirty="0">
                <a:solidFill>
                  <a:srgbClr val="000000"/>
                </a:solidFill>
              </a:rPr>
              <a:t> tienden a coincidir con los días que tienen valores altos de </a:t>
            </a:r>
            <a:r>
              <a:rPr lang="es-ES" sz="2500" dirty="0" err="1">
                <a:solidFill>
                  <a:srgbClr val="000000"/>
                </a:solidFill>
              </a:rPr>
              <a:t>units_sold</a:t>
            </a:r>
            <a:r>
              <a:rPr lang="es-ES" sz="2500" dirty="0">
                <a:solidFill>
                  <a:srgbClr val="000000"/>
                </a:solidFill>
              </a:rPr>
              <a:t>.</a:t>
            </a:r>
          </a:p>
          <a:p>
            <a:pPr lvl="1" indent="-457200">
              <a:spcAft>
                <a:spcPct val="15000"/>
              </a:spcAft>
              <a:buAutoNum type="alphaUcPeriod"/>
            </a:pPr>
            <a:r>
              <a:rPr lang="es-ES" sz="2500" dirty="0">
                <a:solidFill>
                  <a:srgbClr val="000000"/>
                </a:solidFill>
              </a:rPr>
              <a:t>El valor de </a:t>
            </a:r>
            <a:r>
              <a:rPr lang="es-ES" sz="2500" dirty="0" err="1">
                <a:solidFill>
                  <a:srgbClr val="000000"/>
                </a:solidFill>
              </a:rPr>
              <a:t>units_sold</a:t>
            </a:r>
            <a:r>
              <a:rPr lang="es-ES" sz="2500" dirty="0">
                <a:solidFill>
                  <a:srgbClr val="000000"/>
                </a:solidFill>
              </a:rPr>
              <a:t> es, en promedio, el 97 % del valor </a:t>
            </a:r>
            <a:r>
              <a:rPr lang="es-ES" sz="2500" dirty="0" err="1">
                <a:solidFill>
                  <a:srgbClr val="000000"/>
                </a:solidFill>
              </a:rPr>
              <a:t>avg_temp</a:t>
            </a:r>
            <a:r>
              <a:rPr lang="es-ES" sz="2500" dirty="0">
                <a:solidFill>
                  <a:srgbClr val="000000"/>
                </a:solidFill>
              </a:rPr>
              <a:t>.</a:t>
            </a:r>
            <a:endParaRPr lang="en-US" sz="2500" dirty="0">
              <a:solidFill>
                <a:srgbClr val="000000"/>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3</a:t>
            </a:r>
          </a:p>
        </p:txBody>
      </p:sp>
      <p:sp>
        <p:nvSpPr>
          <p:cNvPr id="3" name="Subtitle"/>
          <p:cNvSpPr>
            <a:spLocks noGrp="1"/>
          </p:cNvSpPr>
          <p:nvPr>
            <p:ph sz="quarter" idx="10"/>
          </p:nvPr>
        </p:nvSpPr>
        <p:spPr>
          <a:xfrm>
            <a:off x="584200" y="1435100"/>
            <a:ext cx="11211560"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3. Tiene un </a:t>
            </a:r>
            <a:r>
              <a:rPr lang="es-ES" dirty="0" err="1"/>
              <a:t>dataframe</a:t>
            </a:r>
            <a:r>
              <a:rPr lang="es-ES" dirty="0"/>
              <a:t> que muestra datos sobre las ventas de helados diarias. Usa la función </a:t>
            </a:r>
            <a:r>
              <a:rPr lang="es-ES" dirty="0" err="1"/>
              <a:t>cor</a:t>
            </a:r>
            <a:r>
              <a:rPr lang="es-ES" dirty="0"/>
              <a:t> de R para comparar las columnas </a:t>
            </a:r>
            <a:r>
              <a:rPr lang="es-ES" dirty="0" err="1"/>
              <a:t>avg_temp</a:t>
            </a:r>
            <a:r>
              <a:rPr lang="es-ES" dirty="0"/>
              <a:t> y </a:t>
            </a:r>
            <a:r>
              <a:rPr lang="es-ES" dirty="0" err="1"/>
              <a:t>units_sold</a:t>
            </a:r>
            <a:r>
              <a:rPr lang="es-ES" dirty="0"/>
              <a:t> y obtiene un resultado de 0,97. ¿Qué indica este resultado?</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ES" sz="2500" dirty="0">
                <a:solidFill>
                  <a:srgbClr val="000000"/>
                </a:solidFill>
              </a:rPr>
              <a:t>En el día con el valor máximo de </a:t>
            </a:r>
            <a:r>
              <a:rPr lang="es-ES" sz="2500" dirty="0" err="1">
                <a:solidFill>
                  <a:srgbClr val="000000"/>
                </a:solidFill>
              </a:rPr>
              <a:t>units_sold</a:t>
            </a:r>
            <a:r>
              <a:rPr lang="es-ES" sz="2500" dirty="0">
                <a:solidFill>
                  <a:srgbClr val="000000"/>
                </a:solidFill>
              </a:rPr>
              <a:t>, el valor de </a:t>
            </a:r>
            <a:r>
              <a:rPr lang="es-ES" sz="2500" dirty="0" err="1">
                <a:solidFill>
                  <a:srgbClr val="000000"/>
                </a:solidFill>
              </a:rPr>
              <a:t>avg_temp</a:t>
            </a:r>
            <a:r>
              <a:rPr lang="es-ES" sz="2500" dirty="0">
                <a:solidFill>
                  <a:srgbClr val="000000"/>
                </a:solidFill>
              </a:rPr>
              <a:t> era 0,97.</a:t>
            </a:r>
          </a:p>
          <a:p>
            <a:pPr lvl="1" indent="-457200">
              <a:spcAft>
                <a:spcPct val="15000"/>
              </a:spcAft>
              <a:buAutoNum type="alphaUcPeriod"/>
            </a:pPr>
            <a:r>
              <a:rPr lang="es-ES" sz="2500" b="1" dirty="0">
                <a:solidFill>
                  <a:srgbClr val="000000"/>
                </a:solidFill>
                <a:highlight>
                  <a:srgbClr val="00FF00"/>
                </a:highlight>
              </a:rPr>
              <a:t>Los días con valores altos de </a:t>
            </a:r>
            <a:r>
              <a:rPr lang="es-ES" sz="2500" b="1" dirty="0" err="1">
                <a:solidFill>
                  <a:srgbClr val="000000"/>
                </a:solidFill>
                <a:highlight>
                  <a:srgbClr val="00FF00"/>
                </a:highlight>
              </a:rPr>
              <a:t>avg_temp</a:t>
            </a:r>
            <a:r>
              <a:rPr lang="es-ES" sz="2500" b="1" dirty="0">
                <a:solidFill>
                  <a:srgbClr val="000000"/>
                </a:solidFill>
                <a:highlight>
                  <a:srgbClr val="00FF00"/>
                </a:highlight>
              </a:rPr>
              <a:t> tienden a coincidir con los días que tienen valores altos de </a:t>
            </a:r>
            <a:r>
              <a:rPr lang="es-ES" sz="2500" b="1" dirty="0" err="1">
                <a:solidFill>
                  <a:srgbClr val="000000"/>
                </a:solidFill>
                <a:highlight>
                  <a:srgbClr val="00FF00"/>
                </a:highlight>
              </a:rPr>
              <a:t>units_sold</a:t>
            </a:r>
            <a:r>
              <a:rPr lang="es-ES" sz="2500" b="1" dirty="0">
                <a:solidFill>
                  <a:srgbClr val="000000"/>
                </a:solidFill>
                <a:highlight>
                  <a:srgbClr val="00FF00"/>
                </a:highlight>
              </a:rPr>
              <a:t>.</a:t>
            </a:r>
          </a:p>
          <a:p>
            <a:pPr lvl="1" indent="-457200">
              <a:spcAft>
                <a:spcPct val="15000"/>
              </a:spcAft>
              <a:buAutoNum type="alphaUcPeriod"/>
            </a:pPr>
            <a:r>
              <a:rPr lang="es-ES" sz="2500" dirty="0">
                <a:solidFill>
                  <a:srgbClr val="000000"/>
                </a:solidFill>
              </a:rPr>
              <a:t>El valor de </a:t>
            </a:r>
            <a:r>
              <a:rPr lang="es-ES" sz="2500" dirty="0" err="1">
                <a:solidFill>
                  <a:srgbClr val="000000"/>
                </a:solidFill>
              </a:rPr>
              <a:t>units_sold</a:t>
            </a:r>
            <a:r>
              <a:rPr lang="es-ES" sz="2500" dirty="0">
                <a:solidFill>
                  <a:srgbClr val="000000"/>
                </a:solidFill>
              </a:rPr>
              <a:t> es, en promedio, el 97 % del valor </a:t>
            </a:r>
            <a:r>
              <a:rPr lang="es-ES" sz="2500" dirty="0" err="1">
                <a:solidFill>
                  <a:srgbClr val="000000"/>
                </a:solidFill>
              </a:rPr>
              <a:t>avg_temp</a:t>
            </a:r>
            <a:r>
              <a:rPr lang="es-ES" sz="2500" dirty="0">
                <a:solidFill>
                  <a:srgbClr val="000000"/>
                </a:solidFill>
              </a:rPr>
              <a:t>.</a:t>
            </a:r>
            <a:endParaRPr lang="en-US" sz="2500" dirty="0">
              <a:solidFill>
                <a:srgbClr val="000000"/>
              </a:solidFill>
            </a:endParaRPr>
          </a:p>
        </p:txBody>
      </p:sp>
    </p:spTree>
    <p:extLst>
      <p:ext uri="{BB962C8B-B14F-4D97-AF65-F5344CB8AC3E}">
        <p14:creationId xmlns:p14="http://schemas.microsoft.com/office/powerpoint/2010/main" val="7283305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Resumen</a:t>
            </a:r>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err="1"/>
              <a:t>Resumen</a:t>
            </a:r>
            <a:endParaRPr lang="en-US" dirty="0"/>
          </a:p>
        </p:txBody>
      </p:sp>
      <p:sp>
        <p:nvSpPr>
          <p:cNvPr id="3" name="Subtitle"/>
          <p:cNvSpPr>
            <a:spLocks noGrp="1"/>
          </p:cNvSpPr>
          <p:nvPr>
            <p:ph type="body" sz="quarter" idx="11"/>
          </p:nvPr>
        </p:nvSpPr>
        <p:spPr>
          <a:xfrm>
            <a:off x="4356100" y="2309812"/>
            <a:ext cx="7253288" cy="1661993"/>
          </a:xfrm>
        </p:spPr>
        <p:txBody>
          <a:bodyPr anchor="t"/>
          <a:lstStyle>
            <a:lvl1pPr marL="231775" indent="-231775">
              <a:spcAft>
                <a:spcPts val="600"/>
              </a:spcAft>
              <a:buFont typeface="Wingdings" panose="05000000000000000000" pitchFamily="2" charset="2"/>
              <a:buChar char=""/>
              <a:defRPr/>
            </a:lvl1pPr>
          </a:lstStyle>
          <a:p>
            <a:pPr lvl="1"/>
            <a:r>
              <a:rPr lang="es-ES" dirty="0"/>
              <a:t>Tareas comunes de exploración y análisis de datos</a:t>
            </a:r>
          </a:p>
          <a:p>
            <a:pPr lvl="1"/>
            <a:r>
              <a:rPr lang="es-ES" dirty="0"/>
              <a:t>Cómo usar paquetes de R, como ggplot2 y </a:t>
            </a:r>
            <a:r>
              <a:rPr lang="es-ES" dirty="0" err="1"/>
              <a:t>dplyr</a:t>
            </a:r>
            <a:r>
              <a:rPr lang="es-ES" dirty="0"/>
              <a:t>, para convertir los datos sin procesar de forma que puedan entenderse, así como aportar información y conocimientos</a:t>
            </a:r>
          </a:p>
          <a:p>
            <a:pPr lvl="1"/>
            <a:r>
              <a:rPr lang="es-ES" dirty="0"/>
              <a:t>Analizar datos del mundo real</a:t>
            </a:r>
          </a:p>
        </p:txBody>
      </p:sp>
    </p:spTree>
    <p:extLst>
      <p:ext uri="{BB962C8B-B14F-4D97-AF65-F5344CB8AC3E}">
        <p14:creationId xmlns:p14="http://schemas.microsoft.com/office/powerpoint/2010/main" val="36151113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107996"/>
          </a:xfrm>
        </p:spPr>
        <p:txBody>
          <a:bodyPr anchor="t"/>
          <a:lstStyle>
            <a:lvl1pPr>
              <a:defRPr>
                <a:solidFill>
                  <a:schemeClr val="tx1"/>
                </a:solidFill>
              </a:defRPr>
            </a:lvl1pPr>
          </a:lstStyle>
          <a:p>
            <a:r>
              <a:rPr lang="en-US" dirty="0" err="1"/>
              <a:t>Objetivos</a:t>
            </a:r>
            <a:r>
              <a:rPr lang="en-US" dirty="0"/>
              <a:t> de </a:t>
            </a:r>
            <a:r>
              <a:rPr lang="en-US" dirty="0" err="1"/>
              <a:t>aprendizaje</a:t>
            </a:r>
            <a:endParaRPr lang="en-US" dirty="0"/>
          </a:p>
        </p:txBody>
      </p:sp>
      <p:sp>
        <p:nvSpPr>
          <p:cNvPr id="3" name="Subtitle"/>
          <p:cNvSpPr>
            <a:spLocks noGrp="1"/>
          </p:cNvSpPr>
          <p:nvPr>
            <p:ph type="body" sz="quarter" idx="11"/>
          </p:nvPr>
        </p:nvSpPr>
        <p:spPr>
          <a:xfrm>
            <a:off x="4356100" y="2309812"/>
            <a:ext cx="7253288" cy="1661993"/>
          </a:xfrm>
        </p:spPr>
        <p:txBody>
          <a:bodyPr anchor="t"/>
          <a:lstStyle>
            <a:lvl1pPr marL="231775" indent="-231775">
              <a:spcAft>
                <a:spcPts val="600"/>
              </a:spcAft>
              <a:buFont typeface="Wingdings" panose="05000000000000000000" pitchFamily="2" charset="2"/>
              <a:buChar char=""/>
              <a:defRPr/>
            </a:lvl1pPr>
          </a:lstStyle>
          <a:p>
            <a:pPr lvl="1"/>
            <a:r>
              <a:rPr lang="es-ES" dirty="0"/>
              <a:t>Tareas comunes de exploración y análisis de datos</a:t>
            </a:r>
          </a:p>
          <a:p>
            <a:pPr lvl="1"/>
            <a:r>
              <a:rPr lang="es-ES" dirty="0"/>
              <a:t>Cómo usar paquetes de R, como ggplot2 y </a:t>
            </a:r>
            <a:r>
              <a:rPr lang="es-ES" dirty="0" err="1"/>
              <a:t>dplyr</a:t>
            </a:r>
            <a:r>
              <a:rPr lang="es-ES" dirty="0"/>
              <a:t>, para convertir los datos sin procesar de forma que puedan entenderse, así como aportar información y conocimientos</a:t>
            </a:r>
          </a:p>
          <a:p>
            <a:pPr lvl="1"/>
            <a:r>
              <a:rPr lang="es-ES" dirty="0"/>
              <a:t>Analizar datos del mundo real</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Introducción</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Introducción</a:t>
            </a:r>
            <a:endParaRPr lang="en-US" dirty="0"/>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t>Como es lógico, como científico de datos, su rol implica principalmente la exploración y el análisis de datos</a:t>
            </a:r>
          </a:p>
        </p:txBody>
      </p:sp>
      <p:sp>
        <p:nvSpPr>
          <p:cNvPr id="4" name="New shape"/>
          <p:cNvSpPr/>
          <p:nvPr/>
        </p:nvSpPr>
        <p:spPr>
          <a:xfrm>
            <a:off x="609600" y="2548352"/>
            <a:ext cx="5181600" cy="291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lang="es-ES" sz="1800" b="1" dirty="0" err="1">
                <a:solidFill>
                  <a:srgbClr val="000000"/>
                </a:solidFill>
              </a:rPr>
              <a:t>Tidyverse</a:t>
            </a:r>
            <a:r>
              <a:rPr lang="es-ES" sz="1800" dirty="0">
                <a:solidFill>
                  <a:srgbClr val="000000"/>
                </a:solidFill>
              </a:rPr>
              <a:t> es una colección de paquetes de R que hacen que la ciencia de datos sea más rápida, fácil y divertida.</a:t>
            </a:r>
          </a:p>
          <a:p>
            <a:pPr marL="381000" indent="-365760">
              <a:spcBef>
                <a:spcPct val="20000"/>
              </a:spcBef>
              <a:spcAft>
                <a:spcPct val="20000"/>
              </a:spcAft>
              <a:buChar char="•"/>
            </a:pPr>
            <a:r>
              <a:rPr lang="es-ES" sz="1800" b="1" dirty="0" err="1">
                <a:solidFill>
                  <a:srgbClr val="000000"/>
                </a:solidFill>
              </a:rPr>
              <a:t>Tidymodels</a:t>
            </a:r>
            <a:r>
              <a:rPr lang="es-ES" sz="1800" dirty="0">
                <a:solidFill>
                  <a:srgbClr val="000000"/>
                </a:solidFill>
              </a:rPr>
              <a:t> es una colección de paquetes de R para el modelado y el análisis estadístico.</a:t>
            </a:r>
          </a:p>
          <a:p>
            <a:pPr marL="381000" indent="-365760">
              <a:spcBef>
                <a:spcPct val="20000"/>
              </a:spcBef>
              <a:spcAft>
                <a:spcPct val="20000"/>
              </a:spcAft>
              <a:buChar char="•"/>
            </a:pPr>
            <a:r>
              <a:rPr lang="es-ES" sz="1800" b="1" dirty="0" err="1">
                <a:solidFill>
                  <a:srgbClr val="000000"/>
                </a:solidFill>
              </a:rPr>
              <a:t>TensorFlow</a:t>
            </a:r>
            <a:r>
              <a:rPr lang="es-ES" sz="1800" dirty="0">
                <a:solidFill>
                  <a:srgbClr val="000000"/>
                </a:solidFill>
              </a:rPr>
              <a:t> para R y </a:t>
            </a:r>
            <a:r>
              <a:rPr lang="es-ES" sz="1800" b="1" dirty="0" err="1">
                <a:solidFill>
                  <a:srgbClr val="000000"/>
                </a:solidFill>
              </a:rPr>
              <a:t>Torch</a:t>
            </a:r>
            <a:r>
              <a:rPr lang="es-ES" sz="1800" dirty="0">
                <a:solidFill>
                  <a:srgbClr val="000000"/>
                </a:solidFill>
              </a:rPr>
              <a:t> para R suministran funcionalidades de aprendizaje automático y aprendizaje profundo.</a:t>
            </a:r>
          </a:p>
          <a:p>
            <a:pPr marL="381000" indent="-365760">
              <a:spcBef>
                <a:spcPct val="20000"/>
              </a:spcBef>
              <a:spcAft>
                <a:spcPct val="20000"/>
              </a:spcAft>
              <a:buChar char="•"/>
            </a:pPr>
            <a:endParaRPr lang="es-ES" sz="1800" dirty="0">
              <a:solidFill>
                <a:srgbClr val="000000"/>
              </a:solidFill>
            </a:endParaRPr>
          </a:p>
        </p:txBody>
      </p:sp>
      <p:pic>
        <p:nvPicPr>
          <p:cNvPr id="5" name="New picture" descr="Illustration showing student data input to professor analysis."/>
          <p:cNvPicPr/>
          <p:nvPr/>
        </p:nvPicPr>
        <p:blipFill>
          <a:blip r:embed="rId3"/>
          <a:stretch>
            <a:fillRect/>
          </a:stretch>
        </p:blipFill>
        <p:spPr>
          <a:xfrm>
            <a:off x="6400800" y="2979283"/>
            <a:ext cx="5181600" cy="23693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Análisis</a:t>
            </a:r>
            <a:r>
              <a:rPr lang="en-US" dirty="0"/>
              <a:t> </a:t>
            </a:r>
            <a:r>
              <a:rPr lang="en-US" dirty="0" err="1"/>
              <a:t>exploratorio</a:t>
            </a:r>
            <a:r>
              <a:rPr lang="en-US" dirty="0"/>
              <a:t> de </a:t>
            </a:r>
            <a:r>
              <a:rPr lang="en-US" dirty="0" err="1"/>
              <a:t>datos</a:t>
            </a:r>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Análisis</a:t>
            </a:r>
            <a:r>
              <a:rPr lang="en-US" dirty="0"/>
              <a:t> </a:t>
            </a:r>
            <a:r>
              <a:rPr lang="en-US" dirty="0" err="1"/>
              <a:t>exploratorio</a:t>
            </a:r>
            <a:r>
              <a:rPr lang="en-US" dirty="0"/>
              <a:t> de </a:t>
            </a:r>
            <a:r>
              <a:rPr lang="en-US" dirty="0" err="1"/>
              <a:t>datos</a:t>
            </a:r>
            <a:endParaRPr lang="en-US" dirty="0"/>
          </a:p>
        </p:txBody>
      </p:sp>
      <p:sp>
        <p:nvSpPr>
          <p:cNvPr id="3" name="Subtitle"/>
          <p:cNvSpPr>
            <a:spLocks noGrp="1"/>
          </p:cNvSpPr>
          <p:nvPr>
            <p:ph sz="quarter" idx="10"/>
          </p:nvPr>
        </p:nvSpPr>
        <p:spPr>
          <a:xfrm>
            <a:off x="542761" y="1135744"/>
            <a:ext cx="11018838" cy="1292662"/>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cs typeface="Segoe UI"/>
              </a:rPr>
              <a:t>El análisis exploratorio de datos </a:t>
            </a:r>
            <a:r>
              <a:rPr lang="it-IT" dirty="0">
                <a:cs typeface="Segoe UI"/>
              </a:rPr>
              <a:t>(</a:t>
            </a:r>
            <a:r>
              <a:rPr dirty="0">
                <a:cs typeface="Segoe UI"/>
              </a:rPr>
              <a:t>EDA</a:t>
            </a:r>
            <a:r>
              <a:rPr lang="it-IT" dirty="0">
                <a:cs typeface="Segoe UI"/>
              </a:rPr>
              <a:t>)</a:t>
            </a:r>
            <a:r>
              <a:rPr dirty="0">
                <a:cs typeface="Segoe UI"/>
              </a:rPr>
              <a:t> </a:t>
            </a:r>
            <a:r>
              <a:rPr lang="es-ES" dirty="0">
                <a:cs typeface="Segoe UI"/>
              </a:rPr>
              <a:t>es un ciclo iterativo de análisis de conjuntos de datos para resumir sus características principales, a menudo visualizando y transformando sus datos.</a:t>
            </a:r>
            <a:endParaRPr lang="it-IT" dirty="0">
              <a:cs typeface="Segoe UI"/>
            </a:endParaRPr>
          </a:p>
        </p:txBody>
      </p:sp>
      <p:pic>
        <p:nvPicPr>
          <p:cNvPr id="7" name="Picture 7" descr="Diagram&#10;&#10;Description automatically generated">
            <a:extLst>
              <a:ext uri="{FF2B5EF4-FFF2-40B4-BE49-F238E27FC236}">
                <a16:creationId xmlns:a16="http://schemas.microsoft.com/office/drawing/2014/main" id="{F6A0F0D7-82CA-4C6D-9094-86C637EF0CDB}"/>
              </a:ext>
            </a:extLst>
          </p:cNvPr>
          <p:cNvPicPr>
            <a:picLocks noChangeAspect="1"/>
          </p:cNvPicPr>
          <p:nvPr/>
        </p:nvPicPr>
        <p:blipFill>
          <a:blip r:embed="rId3"/>
          <a:stretch>
            <a:fillRect/>
          </a:stretch>
        </p:blipFill>
        <p:spPr>
          <a:xfrm>
            <a:off x="1009650" y="2426305"/>
            <a:ext cx="7777841" cy="4413853"/>
          </a:xfrm>
          <a:prstGeom prst="rect">
            <a:avLst/>
          </a:prstGeom>
        </p:spPr>
      </p:pic>
      <p:sp>
        <p:nvSpPr>
          <p:cNvPr id="4" name="TextBox 3">
            <a:extLst>
              <a:ext uri="{FF2B5EF4-FFF2-40B4-BE49-F238E27FC236}">
                <a16:creationId xmlns:a16="http://schemas.microsoft.com/office/drawing/2014/main" id="{62E586A4-276B-4AB2-B0C5-92087D23BE6F}"/>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Imágenes: </a:t>
            </a:r>
            <a:r>
              <a:rPr lang="it-IT" sz="1600" dirty="0">
                <a:hlinkClick r:id="rId4"/>
              </a:rPr>
              <a:t>allisonhorst</a:t>
            </a:r>
            <a:endParaRPr lang="it-IT" sz="16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Visualizar</a:t>
            </a:r>
            <a:r>
              <a:rPr lang="en-US" dirty="0"/>
              <a:t> </a:t>
            </a:r>
            <a:r>
              <a:rPr lang="en-US" dirty="0" err="1"/>
              <a:t>datos</a:t>
            </a:r>
            <a:endParaRPr lang="en-US" dirty="0"/>
          </a:p>
        </p:txBody>
      </p:sp>
      <p:sp>
        <p:nvSpPr>
          <p:cNvPr id="3" name="Subtitle"/>
          <p:cNvSpPr>
            <a:spLocks noGrp="1"/>
          </p:cNvSpPr>
          <p:nvPr>
            <p:ph sz="quarter" idx="10"/>
          </p:nvPr>
        </p:nvSpPr>
        <p:spPr>
          <a:xfrm>
            <a:off x="584200" y="1051908"/>
            <a:ext cx="5655816"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Representar datos visualmente generalmente significa </a:t>
            </a:r>
            <a:r>
              <a:rPr lang="es-MX" b="1" dirty="0"/>
              <a:t>graficarlos</a:t>
            </a:r>
            <a:r>
              <a:rPr lang="es-MX" dirty="0"/>
              <a:t>.</a:t>
            </a:r>
            <a:endParaRPr dirty="0"/>
          </a:p>
        </p:txBody>
      </p:sp>
      <p:graphicFrame>
        <p:nvGraphicFramePr>
          <p:cNvPr id="4" name="New Table"/>
          <p:cNvGraphicFramePr>
            <a:graphicFrameLocks noGrp="1"/>
          </p:cNvGraphicFramePr>
          <p:nvPr>
            <p:extLst>
              <p:ext uri="{D42A27DB-BD31-4B8C-83A1-F6EECF244321}">
                <p14:modId xmlns:p14="http://schemas.microsoft.com/office/powerpoint/2010/main" val="655366045"/>
              </p:ext>
            </p:extLst>
          </p:nvPr>
        </p:nvGraphicFramePr>
        <p:xfrm>
          <a:off x="584200" y="2037807"/>
          <a:ext cx="5181600" cy="43891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0">
                <a:tc>
                  <a:txBody>
                    <a:bodyPr/>
                    <a:lstStyle/>
                    <a:p>
                      <a:pPr algn="l"/>
                      <a:r>
                        <a:rPr lang="es-ES" sz="1000" dirty="0">
                          <a:solidFill>
                            <a:srgbClr val="FFFFFF"/>
                          </a:solidFill>
                        </a:rPr>
                        <a:t>Tiempo</a:t>
                      </a:r>
                      <a:endParaRPr sz="1000" dirty="0">
                        <a:solidFill>
                          <a:srgbClr val="FFFFFF"/>
                        </a:solidFill>
                      </a:endParaRPr>
                    </a:p>
                  </a:txBody>
                  <a:tcPr/>
                </a:tc>
                <a:tc>
                  <a:txBody>
                    <a:bodyPr/>
                    <a:lstStyle/>
                    <a:p>
                      <a:pPr algn="l"/>
                      <a:r>
                        <a:rPr lang="es-ES" sz="1000" dirty="0">
                          <a:solidFill>
                            <a:srgbClr val="FFFFFF"/>
                          </a:solidFill>
                        </a:rPr>
                        <a:t>Posición X</a:t>
                      </a:r>
                      <a:endParaRPr sz="1000" dirty="0">
                        <a:solidFill>
                          <a:srgbClr val="FFFFFF"/>
                        </a:solidFill>
                      </a:endParaRPr>
                    </a:p>
                  </a:txBody>
                  <a:tcPr/>
                </a:tc>
                <a:tc>
                  <a:txBody>
                    <a:bodyPr/>
                    <a:lstStyle/>
                    <a:p>
                      <a:pPr algn="l"/>
                      <a:r>
                        <a:rPr lang="es-ES" sz="1000" dirty="0">
                          <a:solidFill>
                            <a:srgbClr val="FFFFFF"/>
                          </a:solidFill>
                        </a:rPr>
                        <a:t>Posición Y</a:t>
                      </a:r>
                      <a:endParaRPr sz="1000" dirty="0">
                        <a:solidFill>
                          <a:srgbClr val="FFFFFF"/>
                        </a:solidFill>
                      </a:endParaRPr>
                    </a:p>
                  </a:txBody>
                  <a:tcPr/>
                </a:tc>
                <a:extLst>
                  <a:ext uri="{0D108BD9-81ED-4DB2-BD59-A6C34878D82A}">
                    <a16:rowId xmlns:a16="http://schemas.microsoft.com/office/drawing/2014/main" val="10000"/>
                  </a:ext>
                </a:extLst>
              </a:tr>
              <a:tr h="0">
                <a:tc>
                  <a:txBody>
                    <a:bodyPr/>
                    <a:lstStyle/>
                    <a:p>
                      <a:pPr algn="l"/>
                      <a:r>
                        <a:rPr sz="1000">
                          <a:solidFill>
                            <a:srgbClr val="000000"/>
                          </a:solidFill>
                        </a:rPr>
                        <a:t>0</a:t>
                      </a:r>
                    </a:p>
                  </a:txBody>
                  <a:tcPr/>
                </a:tc>
                <a:tc>
                  <a:txBody>
                    <a:bodyPr/>
                    <a:lstStyle/>
                    <a:p>
                      <a:pPr algn="l"/>
                      <a:r>
                        <a:rPr sz="1000">
                          <a:solidFill>
                            <a:srgbClr val="000000"/>
                          </a:solidFill>
                        </a:rPr>
                        <a:t>0</a:t>
                      </a:r>
                    </a:p>
                  </a:txBody>
                  <a:tcPr/>
                </a:tc>
                <a:tc>
                  <a:txBody>
                    <a:bodyPr/>
                    <a:lstStyle/>
                    <a:p>
                      <a:pPr algn="l"/>
                      <a:r>
                        <a:rPr sz="1000">
                          <a:solidFill>
                            <a:srgbClr val="000000"/>
                          </a:solidFill>
                        </a:rPr>
                        <a:t>2</a:t>
                      </a:r>
                    </a:p>
                  </a:txBody>
                  <a:tcPr/>
                </a:tc>
                <a:extLst>
                  <a:ext uri="{0D108BD9-81ED-4DB2-BD59-A6C34878D82A}">
                    <a16:rowId xmlns:a16="http://schemas.microsoft.com/office/drawing/2014/main" val="10001"/>
                  </a:ext>
                </a:extLst>
              </a:tr>
              <a:tr h="0">
                <a:tc>
                  <a:txBody>
                    <a:bodyPr/>
                    <a:lstStyle/>
                    <a:p>
                      <a:pPr algn="l"/>
                      <a:r>
                        <a:rPr sz="1000">
                          <a:solidFill>
                            <a:srgbClr val="000000"/>
                          </a:solidFill>
                        </a:rPr>
                        <a:t>1</a:t>
                      </a:r>
                    </a:p>
                  </a:txBody>
                  <a:tcPr/>
                </a:tc>
                <a:tc>
                  <a:txBody>
                    <a:bodyPr/>
                    <a:lstStyle/>
                    <a:p>
                      <a:pPr algn="l"/>
                      <a:r>
                        <a:rPr sz="1000">
                          <a:solidFill>
                            <a:srgbClr val="000000"/>
                          </a:solidFill>
                        </a:rPr>
                        <a:t>1.682942</a:t>
                      </a:r>
                    </a:p>
                  </a:txBody>
                  <a:tcPr/>
                </a:tc>
                <a:tc>
                  <a:txBody>
                    <a:bodyPr/>
                    <a:lstStyle/>
                    <a:p>
                      <a:pPr algn="l"/>
                      <a:r>
                        <a:rPr sz="1000">
                          <a:solidFill>
                            <a:srgbClr val="000000"/>
                          </a:solidFill>
                        </a:rPr>
                        <a:t>1.080605</a:t>
                      </a:r>
                    </a:p>
                  </a:txBody>
                  <a:tcPr/>
                </a:tc>
                <a:extLst>
                  <a:ext uri="{0D108BD9-81ED-4DB2-BD59-A6C34878D82A}">
                    <a16:rowId xmlns:a16="http://schemas.microsoft.com/office/drawing/2014/main" val="10002"/>
                  </a:ext>
                </a:extLst>
              </a:tr>
              <a:tr h="0">
                <a:tc>
                  <a:txBody>
                    <a:bodyPr/>
                    <a:lstStyle/>
                    <a:p>
                      <a:pPr algn="l"/>
                      <a:r>
                        <a:rPr sz="1000">
                          <a:solidFill>
                            <a:srgbClr val="000000"/>
                          </a:solidFill>
                        </a:rPr>
                        <a:t>2</a:t>
                      </a:r>
                    </a:p>
                  </a:txBody>
                  <a:tcPr/>
                </a:tc>
                <a:tc>
                  <a:txBody>
                    <a:bodyPr/>
                    <a:lstStyle/>
                    <a:p>
                      <a:pPr algn="l"/>
                      <a:r>
                        <a:rPr sz="1000">
                          <a:solidFill>
                            <a:srgbClr val="000000"/>
                          </a:solidFill>
                        </a:rPr>
                        <a:t>1.818595</a:t>
                      </a:r>
                    </a:p>
                  </a:txBody>
                  <a:tcPr/>
                </a:tc>
                <a:tc>
                  <a:txBody>
                    <a:bodyPr/>
                    <a:lstStyle/>
                    <a:p>
                      <a:pPr algn="l"/>
                      <a:r>
                        <a:rPr sz="1000">
                          <a:solidFill>
                            <a:srgbClr val="000000"/>
                          </a:solidFill>
                        </a:rPr>
                        <a:t>-0.83229</a:t>
                      </a:r>
                    </a:p>
                  </a:txBody>
                  <a:tcPr/>
                </a:tc>
                <a:extLst>
                  <a:ext uri="{0D108BD9-81ED-4DB2-BD59-A6C34878D82A}">
                    <a16:rowId xmlns:a16="http://schemas.microsoft.com/office/drawing/2014/main" val="10003"/>
                  </a:ext>
                </a:extLst>
              </a:tr>
              <a:tr h="0">
                <a:tc>
                  <a:txBody>
                    <a:bodyPr/>
                    <a:lstStyle/>
                    <a:p>
                      <a:pPr algn="l"/>
                      <a:r>
                        <a:rPr sz="1000">
                          <a:solidFill>
                            <a:srgbClr val="000000"/>
                          </a:solidFill>
                        </a:rPr>
                        <a:t>3</a:t>
                      </a:r>
                    </a:p>
                  </a:txBody>
                  <a:tcPr/>
                </a:tc>
                <a:tc>
                  <a:txBody>
                    <a:bodyPr/>
                    <a:lstStyle/>
                    <a:p>
                      <a:pPr algn="l"/>
                      <a:r>
                        <a:rPr sz="1000">
                          <a:solidFill>
                            <a:srgbClr val="000000"/>
                          </a:solidFill>
                        </a:rPr>
                        <a:t>0.28224</a:t>
                      </a:r>
                    </a:p>
                  </a:txBody>
                  <a:tcPr/>
                </a:tc>
                <a:tc>
                  <a:txBody>
                    <a:bodyPr/>
                    <a:lstStyle/>
                    <a:p>
                      <a:pPr algn="l"/>
                      <a:r>
                        <a:rPr sz="1000">
                          <a:solidFill>
                            <a:srgbClr val="000000"/>
                          </a:solidFill>
                        </a:rPr>
                        <a:t>-1.97998</a:t>
                      </a:r>
                    </a:p>
                  </a:txBody>
                  <a:tcPr/>
                </a:tc>
                <a:extLst>
                  <a:ext uri="{0D108BD9-81ED-4DB2-BD59-A6C34878D82A}">
                    <a16:rowId xmlns:a16="http://schemas.microsoft.com/office/drawing/2014/main" val="10004"/>
                  </a:ext>
                </a:extLst>
              </a:tr>
              <a:tr h="0">
                <a:tc>
                  <a:txBody>
                    <a:bodyPr/>
                    <a:lstStyle/>
                    <a:p>
                      <a:pPr algn="l"/>
                      <a:r>
                        <a:rPr sz="1000">
                          <a:solidFill>
                            <a:srgbClr val="000000"/>
                          </a:solidFill>
                        </a:rPr>
                        <a:t>4</a:t>
                      </a:r>
                    </a:p>
                  </a:txBody>
                  <a:tcPr/>
                </a:tc>
                <a:tc>
                  <a:txBody>
                    <a:bodyPr/>
                    <a:lstStyle/>
                    <a:p>
                      <a:pPr algn="l"/>
                      <a:r>
                        <a:rPr sz="1000">
                          <a:solidFill>
                            <a:srgbClr val="000000"/>
                          </a:solidFill>
                        </a:rPr>
                        <a:t>-1.5136</a:t>
                      </a:r>
                    </a:p>
                  </a:txBody>
                  <a:tcPr/>
                </a:tc>
                <a:tc>
                  <a:txBody>
                    <a:bodyPr/>
                    <a:lstStyle/>
                    <a:p>
                      <a:pPr algn="l"/>
                      <a:r>
                        <a:rPr sz="1000">
                          <a:solidFill>
                            <a:srgbClr val="000000"/>
                          </a:solidFill>
                        </a:rPr>
                        <a:t>-1.30729</a:t>
                      </a:r>
                    </a:p>
                  </a:txBody>
                  <a:tcPr/>
                </a:tc>
                <a:extLst>
                  <a:ext uri="{0D108BD9-81ED-4DB2-BD59-A6C34878D82A}">
                    <a16:rowId xmlns:a16="http://schemas.microsoft.com/office/drawing/2014/main" val="10005"/>
                  </a:ext>
                </a:extLst>
              </a:tr>
              <a:tr h="0">
                <a:tc>
                  <a:txBody>
                    <a:bodyPr/>
                    <a:lstStyle/>
                    <a:p>
                      <a:pPr algn="l"/>
                      <a:r>
                        <a:rPr sz="1000">
                          <a:solidFill>
                            <a:srgbClr val="000000"/>
                          </a:solidFill>
                        </a:rPr>
                        <a:t>5</a:t>
                      </a:r>
                    </a:p>
                  </a:txBody>
                  <a:tcPr/>
                </a:tc>
                <a:tc>
                  <a:txBody>
                    <a:bodyPr/>
                    <a:lstStyle/>
                    <a:p>
                      <a:pPr algn="l"/>
                      <a:r>
                        <a:rPr sz="1000">
                          <a:solidFill>
                            <a:srgbClr val="000000"/>
                          </a:solidFill>
                        </a:rPr>
                        <a:t>-1.91785</a:t>
                      </a:r>
                    </a:p>
                  </a:txBody>
                  <a:tcPr/>
                </a:tc>
                <a:tc>
                  <a:txBody>
                    <a:bodyPr/>
                    <a:lstStyle/>
                    <a:p>
                      <a:pPr algn="l"/>
                      <a:r>
                        <a:rPr sz="1000">
                          <a:solidFill>
                            <a:srgbClr val="000000"/>
                          </a:solidFill>
                        </a:rPr>
                        <a:t>0.567324</a:t>
                      </a:r>
                    </a:p>
                  </a:txBody>
                  <a:tcPr/>
                </a:tc>
                <a:extLst>
                  <a:ext uri="{0D108BD9-81ED-4DB2-BD59-A6C34878D82A}">
                    <a16:rowId xmlns:a16="http://schemas.microsoft.com/office/drawing/2014/main" val="10006"/>
                  </a:ext>
                </a:extLst>
              </a:tr>
              <a:tr h="0">
                <a:tc>
                  <a:txBody>
                    <a:bodyPr/>
                    <a:lstStyle/>
                    <a:p>
                      <a:pPr algn="l"/>
                      <a:r>
                        <a:rPr sz="1000">
                          <a:solidFill>
                            <a:srgbClr val="000000"/>
                          </a:solidFill>
                        </a:rPr>
                        <a:t>6</a:t>
                      </a:r>
                    </a:p>
                  </a:txBody>
                  <a:tcPr/>
                </a:tc>
                <a:tc>
                  <a:txBody>
                    <a:bodyPr/>
                    <a:lstStyle/>
                    <a:p>
                      <a:pPr algn="l"/>
                      <a:r>
                        <a:rPr sz="1000">
                          <a:solidFill>
                            <a:srgbClr val="000000"/>
                          </a:solidFill>
                        </a:rPr>
                        <a:t>-0.55883</a:t>
                      </a:r>
                    </a:p>
                  </a:txBody>
                  <a:tcPr/>
                </a:tc>
                <a:tc>
                  <a:txBody>
                    <a:bodyPr/>
                    <a:lstStyle/>
                    <a:p>
                      <a:pPr algn="l"/>
                      <a:r>
                        <a:rPr sz="1000">
                          <a:solidFill>
                            <a:srgbClr val="000000"/>
                          </a:solidFill>
                        </a:rPr>
                        <a:t>1.920341</a:t>
                      </a:r>
                    </a:p>
                  </a:txBody>
                  <a:tcPr/>
                </a:tc>
                <a:extLst>
                  <a:ext uri="{0D108BD9-81ED-4DB2-BD59-A6C34878D82A}">
                    <a16:rowId xmlns:a16="http://schemas.microsoft.com/office/drawing/2014/main" val="10007"/>
                  </a:ext>
                </a:extLst>
              </a:tr>
              <a:tr h="0">
                <a:tc>
                  <a:txBody>
                    <a:bodyPr/>
                    <a:lstStyle/>
                    <a:p>
                      <a:pPr algn="l"/>
                      <a:r>
                        <a:rPr sz="1000">
                          <a:solidFill>
                            <a:srgbClr val="000000"/>
                          </a:solidFill>
                        </a:rPr>
                        <a:t>7</a:t>
                      </a:r>
                    </a:p>
                  </a:txBody>
                  <a:tcPr/>
                </a:tc>
                <a:tc>
                  <a:txBody>
                    <a:bodyPr/>
                    <a:lstStyle/>
                    <a:p>
                      <a:pPr algn="l"/>
                      <a:r>
                        <a:rPr sz="1000">
                          <a:solidFill>
                            <a:srgbClr val="000000"/>
                          </a:solidFill>
                        </a:rPr>
                        <a:t>1.313973</a:t>
                      </a:r>
                    </a:p>
                  </a:txBody>
                  <a:tcPr/>
                </a:tc>
                <a:tc>
                  <a:txBody>
                    <a:bodyPr/>
                    <a:lstStyle/>
                    <a:p>
                      <a:pPr algn="l"/>
                      <a:r>
                        <a:rPr sz="1000">
                          <a:solidFill>
                            <a:srgbClr val="000000"/>
                          </a:solidFill>
                        </a:rPr>
                        <a:t>1.507805</a:t>
                      </a:r>
                    </a:p>
                  </a:txBody>
                  <a:tcPr/>
                </a:tc>
                <a:extLst>
                  <a:ext uri="{0D108BD9-81ED-4DB2-BD59-A6C34878D82A}">
                    <a16:rowId xmlns:a16="http://schemas.microsoft.com/office/drawing/2014/main" val="10008"/>
                  </a:ext>
                </a:extLst>
              </a:tr>
              <a:tr h="0">
                <a:tc>
                  <a:txBody>
                    <a:bodyPr/>
                    <a:lstStyle/>
                    <a:p>
                      <a:pPr algn="l"/>
                      <a:r>
                        <a:rPr sz="1000">
                          <a:solidFill>
                            <a:srgbClr val="000000"/>
                          </a:solidFill>
                        </a:rPr>
                        <a:t>12</a:t>
                      </a:r>
                    </a:p>
                  </a:txBody>
                  <a:tcPr/>
                </a:tc>
                <a:tc>
                  <a:txBody>
                    <a:bodyPr/>
                    <a:lstStyle/>
                    <a:p>
                      <a:pPr algn="l"/>
                      <a:r>
                        <a:rPr sz="1000">
                          <a:solidFill>
                            <a:srgbClr val="000000"/>
                          </a:solidFill>
                        </a:rPr>
                        <a:t>0.00001</a:t>
                      </a:r>
                    </a:p>
                  </a:txBody>
                  <a:tcPr/>
                </a:tc>
                <a:tc>
                  <a:txBody>
                    <a:bodyPr/>
                    <a:lstStyle/>
                    <a:p>
                      <a:pPr algn="l"/>
                      <a:r>
                        <a:rPr sz="1000">
                          <a:solidFill>
                            <a:srgbClr val="000000"/>
                          </a:solidFill>
                        </a:rPr>
                        <a:t>0.00001</a:t>
                      </a:r>
                    </a:p>
                  </a:txBody>
                  <a:tcPr/>
                </a:tc>
                <a:extLst>
                  <a:ext uri="{0D108BD9-81ED-4DB2-BD59-A6C34878D82A}">
                    <a16:rowId xmlns:a16="http://schemas.microsoft.com/office/drawing/2014/main" val="10009"/>
                  </a:ext>
                </a:extLst>
              </a:tr>
              <a:tr h="0">
                <a:tc>
                  <a:txBody>
                    <a:bodyPr/>
                    <a:lstStyle/>
                    <a:p>
                      <a:pPr algn="l"/>
                      <a:r>
                        <a:rPr sz="1000">
                          <a:solidFill>
                            <a:srgbClr val="000000"/>
                          </a:solidFill>
                        </a:rPr>
                        <a:t>13</a:t>
                      </a:r>
                    </a:p>
                  </a:txBody>
                  <a:tcPr/>
                </a:tc>
                <a:tc>
                  <a:txBody>
                    <a:bodyPr/>
                    <a:lstStyle/>
                    <a:p>
                      <a:pPr algn="l"/>
                      <a:r>
                        <a:rPr sz="1000">
                          <a:solidFill>
                            <a:srgbClr val="000000"/>
                          </a:solidFill>
                        </a:rPr>
                        <a:t>0.840334</a:t>
                      </a:r>
                    </a:p>
                  </a:txBody>
                  <a:tcPr/>
                </a:tc>
                <a:tc>
                  <a:txBody>
                    <a:bodyPr/>
                    <a:lstStyle/>
                    <a:p>
                      <a:pPr algn="l"/>
                      <a:r>
                        <a:rPr sz="1000">
                          <a:solidFill>
                            <a:srgbClr val="000000"/>
                          </a:solidFill>
                        </a:rPr>
                        <a:t>1.814894</a:t>
                      </a:r>
                    </a:p>
                  </a:txBody>
                  <a:tcPr/>
                </a:tc>
                <a:extLst>
                  <a:ext uri="{0D108BD9-81ED-4DB2-BD59-A6C34878D82A}">
                    <a16:rowId xmlns:a16="http://schemas.microsoft.com/office/drawing/2014/main" val="10010"/>
                  </a:ext>
                </a:extLst>
              </a:tr>
              <a:tr h="0">
                <a:tc>
                  <a:txBody>
                    <a:bodyPr/>
                    <a:lstStyle/>
                    <a:p>
                      <a:pPr algn="l"/>
                      <a:r>
                        <a:rPr sz="1000">
                          <a:solidFill>
                            <a:srgbClr val="000000"/>
                          </a:solidFill>
                        </a:rPr>
                        <a:t>14</a:t>
                      </a:r>
                    </a:p>
                  </a:txBody>
                  <a:tcPr/>
                </a:tc>
                <a:tc>
                  <a:txBody>
                    <a:bodyPr/>
                    <a:lstStyle/>
                    <a:p>
                      <a:pPr algn="l"/>
                      <a:r>
                        <a:rPr sz="1000">
                          <a:solidFill>
                            <a:srgbClr val="000000"/>
                          </a:solidFill>
                        </a:rPr>
                        <a:t>1.981215</a:t>
                      </a:r>
                    </a:p>
                  </a:txBody>
                  <a:tcPr/>
                </a:tc>
                <a:tc>
                  <a:txBody>
                    <a:bodyPr/>
                    <a:lstStyle/>
                    <a:p>
                      <a:pPr algn="l"/>
                      <a:r>
                        <a:rPr sz="1000">
                          <a:solidFill>
                            <a:srgbClr val="000000"/>
                          </a:solidFill>
                        </a:rPr>
                        <a:t>0.273474</a:t>
                      </a:r>
                    </a:p>
                  </a:txBody>
                  <a:tcPr/>
                </a:tc>
                <a:extLst>
                  <a:ext uri="{0D108BD9-81ED-4DB2-BD59-A6C34878D82A}">
                    <a16:rowId xmlns:a16="http://schemas.microsoft.com/office/drawing/2014/main" val="10011"/>
                  </a:ext>
                </a:extLst>
              </a:tr>
              <a:tr h="0">
                <a:tc>
                  <a:txBody>
                    <a:bodyPr/>
                    <a:lstStyle/>
                    <a:p>
                      <a:pPr algn="l"/>
                      <a:r>
                        <a:rPr sz="1000">
                          <a:solidFill>
                            <a:srgbClr val="000000"/>
                          </a:solidFill>
                        </a:rPr>
                        <a:t>15</a:t>
                      </a:r>
                    </a:p>
                  </a:txBody>
                  <a:tcPr/>
                </a:tc>
                <a:tc>
                  <a:txBody>
                    <a:bodyPr/>
                    <a:lstStyle/>
                    <a:p>
                      <a:pPr algn="l"/>
                      <a:r>
                        <a:rPr sz="1000">
                          <a:solidFill>
                            <a:srgbClr val="000000"/>
                          </a:solidFill>
                        </a:rPr>
                        <a:t>1.300576</a:t>
                      </a:r>
                    </a:p>
                  </a:txBody>
                  <a:tcPr/>
                </a:tc>
                <a:tc>
                  <a:txBody>
                    <a:bodyPr/>
                    <a:lstStyle/>
                    <a:p>
                      <a:pPr algn="l"/>
                      <a:r>
                        <a:rPr sz="1000">
                          <a:solidFill>
                            <a:srgbClr val="000000"/>
                          </a:solidFill>
                        </a:rPr>
                        <a:t>-1.51938</a:t>
                      </a:r>
                    </a:p>
                  </a:txBody>
                  <a:tcPr/>
                </a:tc>
                <a:extLst>
                  <a:ext uri="{0D108BD9-81ED-4DB2-BD59-A6C34878D82A}">
                    <a16:rowId xmlns:a16="http://schemas.microsoft.com/office/drawing/2014/main" val="10012"/>
                  </a:ext>
                </a:extLst>
              </a:tr>
              <a:tr h="0">
                <a:tc>
                  <a:txBody>
                    <a:bodyPr/>
                    <a:lstStyle/>
                    <a:p>
                      <a:pPr algn="l"/>
                      <a:r>
                        <a:rPr sz="1000">
                          <a:solidFill>
                            <a:srgbClr val="000000"/>
                          </a:solidFill>
                        </a:rPr>
                        <a:t>16</a:t>
                      </a:r>
                    </a:p>
                  </a:txBody>
                  <a:tcPr/>
                </a:tc>
                <a:tc>
                  <a:txBody>
                    <a:bodyPr/>
                    <a:lstStyle/>
                    <a:p>
                      <a:pPr algn="l"/>
                      <a:r>
                        <a:rPr sz="1000">
                          <a:solidFill>
                            <a:srgbClr val="000000"/>
                          </a:solidFill>
                        </a:rPr>
                        <a:t>-0.57581</a:t>
                      </a:r>
                    </a:p>
                  </a:txBody>
                  <a:tcPr/>
                </a:tc>
                <a:tc>
                  <a:txBody>
                    <a:bodyPr/>
                    <a:lstStyle/>
                    <a:p>
                      <a:pPr algn="l"/>
                      <a:r>
                        <a:rPr sz="1000">
                          <a:solidFill>
                            <a:srgbClr val="000000"/>
                          </a:solidFill>
                        </a:rPr>
                        <a:t>-1.91532</a:t>
                      </a:r>
                    </a:p>
                  </a:txBody>
                  <a:tcPr/>
                </a:tc>
                <a:extLst>
                  <a:ext uri="{0D108BD9-81ED-4DB2-BD59-A6C34878D82A}">
                    <a16:rowId xmlns:a16="http://schemas.microsoft.com/office/drawing/2014/main" val="10013"/>
                  </a:ext>
                </a:extLst>
              </a:tr>
              <a:tr h="0">
                <a:tc>
                  <a:txBody>
                    <a:bodyPr/>
                    <a:lstStyle/>
                    <a:p>
                      <a:pPr algn="l"/>
                      <a:r>
                        <a:rPr sz="1000">
                          <a:solidFill>
                            <a:srgbClr val="000000"/>
                          </a:solidFill>
                        </a:rPr>
                        <a:t>17</a:t>
                      </a:r>
                    </a:p>
                  </a:txBody>
                  <a:tcPr/>
                </a:tc>
                <a:tc>
                  <a:txBody>
                    <a:bodyPr/>
                    <a:lstStyle/>
                    <a:p>
                      <a:pPr algn="l"/>
                      <a:r>
                        <a:rPr sz="1000">
                          <a:solidFill>
                            <a:srgbClr val="000000"/>
                          </a:solidFill>
                        </a:rPr>
                        <a:t>-1.92279</a:t>
                      </a:r>
                    </a:p>
                  </a:txBody>
                  <a:tcPr/>
                </a:tc>
                <a:tc>
                  <a:txBody>
                    <a:bodyPr/>
                    <a:lstStyle/>
                    <a:p>
                      <a:pPr algn="l"/>
                      <a:r>
                        <a:rPr sz="1000">
                          <a:solidFill>
                            <a:srgbClr val="000000"/>
                          </a:solidFill>
                        </a:rPr>
                        <a:t>-0.55033</a:t>
                      </a:r>
                    </a:p>
                  </a:txBody>
                  <a:tcPr/>
                </a:tc>
                <a:extLst>
                  <a:ext uri="{0D108BD9-81ED-4DB2-BD59-A6C34878D82A}">
                    <a16:rowId xmlns:a16="http://schemas.microsoft.com/office/drawing/2014/main" val="10014"/>
                  </a:ext>
                </a:extLst>
              </a:tr>
              <a:tr h="0">
                <a:tc>
                  <a:txBody>
                    <a:bodyPr/>
                    <a:lstStyle/>
                    <a:p>
                      <a:pPr algn="l"/>
                      <a:r>
                        <a:rPr sz="1000">
                          <a:solidFill>
                            <a:srgbClr val="000000"/>
                          </a:solidFill>
                        </a:rPr>
                        <a:t>18</a:t>
                      </a:r>
                    </a:p>
                  </a:txBody>
                  <a:tcPr/>
                </a:tc>
                <a:tc>
                  <a:txBody>
                    <a:bodyPr/>
                    <a:lstStyle/>
                    <a:p>
                      <a:pPr algn="l"/>
                      <a:r>
                        <a:rPr sz="1000">
                          <a:solidFill>
                            <a:srgbClr val="000000"/>
                          </a:solidFill>
                        </a:rPr>
                        <a:t>-1.50197</a:t>
                      </a:r>
                    </a:p>
                  </a:txBody>
                  <a:tcPr/>
                </a:tc>
                <a:tc>
                  <a:txBody>
                    <a:bodyPr/>
                    <a:lstStyle/>
                    <a:p>
                      <a:pPr algn="l"/>
                      <a:r>
                        <a:rPr sz="1000">
                          <a:solidFill>
                            <a:srgbClr val="000000"/>
                          </a:solidFill>
                        </a:rPr>
                        <a:t>1.320633</a:t>
                      </a:r>
                    </a:p>
                  </a:txBody>
                  <a:tcPr/>
                </a:tc>
                <a:extLst>
                  <a:ext uri="{0D108BD9-81ED-4DB2-BD59-A6C34878D82A}">
                    <a16:rowId xmlns:a16="http://schemas.microsoft.com/office/drawing/2014/main" val="10015"/>
                  </a:ext>
                </a:extLst>
              </a:tr>
              <a:tr h="0">
                <a:tc>
                  <a:txBody>
                    <a:bodyPr/>
                    <a:lstStyle/>
                    <a:p>
                      <a:pPr algn="l"/>
                      <a:r>
                        <a:rPr sz="1000">
                          <a:solidFill>
                            <a:srgbClr val="000000"/>
                          </a:solidFill>
                        </a:rPr>
                        <a:t>19</a:t>
                      </a:r>
                    </a:p>
                  </a:txBody>
                  <a:tcPr/>
                </a:tc>
                <a:tc>
                  <a:txBody>
                    <a:bodyPr/>
                    <a:lstStyle/>
                    <a:p>
                      <a:pPr algn="l"/>
                      <a:r>
                        <a:rPr sz="1000">
                          <a:solidFill>
                            <a:srgbClr val="000000"/>
                          </a:solidFill>
                        </a:rPr>
                        <a:t>0.299754</a:t>
                      </a:r>
                    </a:p>
                  </a:txBody>
                  <a:tcPr/>
                </a:tc>
                <a:tc>
                  <a:txBody>
                    <a:bodyPr/>
                    <a:lstStyle/>
                    <a:p>
                      <a:pPr algn="l"/>
                      <a:r>
                        <a:rPr sz="1000">
                          <a:solidFill>
                            <a:srgbClr val="000000"/>
                          </a:solidFill>
                        </a:rPr>
                        <a:t>1.977409</a:t>
                      </a:r>
                    </a:p>
                  </a:txBody>
                  <a:tcPr/>
                </a:tc>
                <a:extLst>
                  <a:ext uri="{0D108BD9-81ED-4DB2-BD59-A6C34878D82A}">
                    <a16:rowId xmlns:a16="http://schemas.microsoft.com/office/drawing/2014/main" val="10016"/>
                  </a:ext>
                </a:extLst>
              </a:tr>
              <a:tr h="0">
                <a:tc>
                  <a:txBody>
                    <a:bodyPr/>
                    <a:lstStyle/>
                    <a:p>
                      <a:pPr algn="l"/>
                      <a:r>
                        <a:rPr sz="1000">
                          <a:solidFill>
                            <a:srgbClr val="000000"/>
                          </a:solidFill>
                        </a:rPr>
                        <a:t>20</a:t>
                      </a:r>
                    </a:p>
                  </a:txBody>
                  <a:tcPr/>
                </a:tc>
                <a:tc>
                  <a:txBody>
                    <a:bodyPr/>
                    <a:lstStyle/>
                    <a:p>
                      <a:pPr algn="l"/>
                      <a:r>
                        <a:rPr sz="1000">
                          <a:solidFill>
                            <a:srgbClr val="000000"/>
                          </a:solidFill>
                        </a:rPr>
                        <a:t>1.825891</a:t>
                      </a:r>
                    </a:p>
                  </a:txBody>
                  <a:tcPr/>
                </a:tc>
                <a:tc>
                  <a:txBody>
                    <a:bodyPr/>
                    <a:lstStyle/>
                    <a:p>
                      <a:pPr algn="l"/>
                      <a:r>
                        <a:rPr sz="1000" dirty="0">
                          <a:solidFill>
                            <a:srgbClr val="000000"/>
                          </a:solidFill>
                        </a:rPr>
                        <a:t>0.816164</a:t>
                      </a:r>
                    </a:p>
                  </a:txBody>
                  <a:tcPr/>
                </a:tc>
                <a:extLst>
                  <a:ext uri="{0D108BD9-81ED-4DB2-BD59-A6C34878D82A}">
                    <a16:rowId xmlns:a16="http://schemas.microsoft.com/office/drawing/2014/main" val="10017"/>
                  </a:ext>
                </a:extLst>
              </a:tr>
            </a:tbl>
          </a:graphicData>
        </a:graphic>
      </p:graphicFrame>
      <p:pic>
        <p:nvPicPr>
          <p:cNvPr id="5" name="New picture" descr="Graph showing location x plotted over time."/>
          <p:cNvPicPr/>
          <p:nvPr/>
        </p:nvPicPr>
        <p:blipFill>
          <a:blip r:embed="rId3"/>
          <a:stretch>
            <a:fillRect/>
          </a:stretch>
        </p:blipFill>
        <p:spPr>
          <a:xfrm>
            <a:off x="6640612" y="548680"/>
            <a:ext cx="4279924" cy="2172827"/>
          </a:xfrm>
          <a:prstGeom prst="rect">
            <a:avLst/>
          </a:prstGeom>
        </p:spPr>
      </p:pic>
      <p:pic>
        <p:nvPicPr>
          <p:cNvPr id="7" name="Picture 6">
            <a:extLst>
              <a:ext uri="{FF2B5EF4-FFF2-40B4-BE49-F238E27FC236}">
                <a16:creationId xmlns:a16="http://schemas.microsoft.com/office/drawing/2014/main" id="{E69CE3AC-E734-48EA-92C8-91E8C55B79D3}"/>
              </a:ext>
            </a:extLst>
          </p:cNvPr>
          <p:cNvPicPr>
            <a:picLocks noChangeAspect="1"/>
          </p:cNvPicPr>
          <p:nvPr/>
        </p:nvPicPr>
        <p:blipFill>
          <a:blip r:embed="rId4"/>
          <a:stretch>
            <a:fillRect/>
          </a:stretch>
        </p:blipFill>
        <p:spPr>
          <a:xfrm>
            <a:off x="6605116" y="3076319"/>
            <a:ext cx="4279924" cy="323300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s-ES" dirty="0"/>
              <a:t>Visualización de datos mediante ggplot2</a:t>
            </a:r>
          </a:p>
        </p:txBody>
      </p:sp>
      <p:sp>
        <p:nvSpPr>
          <p:cNvPr id="3" name="Subtitle"/>
          <p:cNvSpPr>
            <a:spLocks noGrp="1"/>
          </p:cNvSpPr>
          <p:nvPr>
            <p:ph sz="quarter" idx="10"/>
          </p:nvPr>
        </p:nvSpPr>
        <p:spPr>
          <a:xfrm>
            <a:off x="584200" y="1435100"/>
            <a:ext cx="11018838" cy="861774"/>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dirty="0">
                <a:cs typeface="Segoe UI"/>
              </a:rPr>
              <a:t>Ggplot2 es un paquete de R para crear gráficos elegantes para el análisis de datos.</a:t>
            </a:r>
            <a:endParaRPr lang="en-US" dirty="0">
              <a:cs typeface="Segoe UI"/>
            </a:endParaRPr>
          </a:p>
        </p:txBody>
      </p:sp>
      <p:pic>
        <p:nvPicPr>
          <p:cNvPr id="4" name="Picture 4" descr="Timeline&#10;&#10;Description automatically generated">
            <a:extLst>
              <a:ext uri="{FF2B5EF4-FFF2-40B4-BE49-F238E27FC236}">
                <a16:creationId xmlns:a16="http://schemas.microsoft.com/office/drawing/2014/main" id="{9B385693-74FE-44FF-BE20-3C6E8F610F14}"/>
              </a:ext>
            </a:extLst>
          </p:cNvPr>
          <p:cNvPicPr>
            <a:picLocks noChangeAspect="1"/>
          </p:cNvPicPr>
          <p:nvPr/>
        </p:nvPicPr>
        <p:blipFill>
          <a:blip r:embed="rId3"/>
          <a:stretch>
            <a:fillRect/>
          </a:stretch>
        </p:blipFill>
        <p:spPr>
          <a:xfrm>
            <a:off x="1736877" y="2365831"/>
            <a:ext cx="7368116" cy="430499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101</TotalTime>
  <Words>2727</Words>
  <Application>Microsoft Office PowerPoint</Application>
  <PresentationFormat>Panorámica</PresentationFormat>
  <Paragraphs>226</Paragraphs>
  <Slides>24</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Consolas</vt:lpstr>
      <vt:lpstr>Segoe UI</vt:lpstr>
      <vt:lpstr>Segoe UI Semibold</vt:lpstr>
      <vt:lpstr>Wingdings</vt:lpstr>
      <vt:lpstr>Microsoft_Learn_White_Template</vt:lpstr>
      <vt:lpstr>Presentación de PowerPoint</vt:lpstr>
      <vt:lpstr>Exploración y análisis de datos con R</vt:lpstr>
      <vt:lpstr>Objetivos de aprendizaje</vt:lpstr>
      <vt:lpstr>Introducción</vt:lpstr>
      <vt:lpstr>Introducción</vt:lpstr>
      <vt:lpstr>Análisis exploratorio de datos</vt:lpstr>
      <vt:lpstr>Análisis exploratorio de datos</vt:lpstr>
      <vt:lpstr>Visualizar datos</vt:lpstr>
      <vt:lpstr>Visualización de datos mediante ggplot2</vt:lpstr>
      <vt:lpstr>Transformación de datos mediante dplyr</vt:lpstr>
      <vt:lpstr>Examen de datos del mundo real</vt:lpstr>
      <vt:lpstr>Examen de datos del mundo real</vt:lpstr>
      <vt:lpstr>Desafío: analizar datos de vuelo</vt:lpstr>
      <vt:lpstr>Requisitos previos</vt:lpstr>
      <vt:lpstr>Prueba de conocimientos</vt:lpstr>
      <vt:lpstr>Pregunta 1</vt:lpstr>
      <vt:lpstr>Pregunta 1</vt:lpstr>
      <vt:lpstr>Pregunta 2</vt:lpstr>
      <vt:lpstr>Pregunta 2</vt:lpstr>
      <vt:lpstr>Pregunta 3</vt:lpstr>
      <vt:lpstr>Pregunta 3</vt:lpstr>
      <vt:lpstr>Resumen</vt:lpstr>
      <vt:lpstr>Resumen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Carlotta Castelluccio</dc:creator>
  <cp:lastModifiedBy>Felipe Flores</cp:lastModifiedBy>
  <cp:revision>32</cp:revision>
  <cp:lastPrinted>2022-02-25T13:47:26Z</cp:lastPrinted>
  <dcterms:created xsi:type="dcterms:W3CDTF">2022-02-25T13:47:26Z</dcterms:created>
  <dcterms:modified xsi:type="dcterms:W3CDTF">2022-07-23T01:46:02Z</dcterms:modified>
</cp:coreProperties>
</file>